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62" r:id="rId2"/>
    <p:sldId id="264" r:id="rId3"/>
    <p:sldId id="294" r:id="rId4"/>
    <p:sldId id="297" r:id="rId5"/>
    <p:sldId id="279" r:id="rId6"/>
    <p:sldId id="309" r:id="rId7"/>
    <p:sldId id="310" r:id="rId8"/>
    <p:sldId id="283" r:id="rId9"/>
    <p:sldId id="299" r:id="rId10"/>
    <p:sldId id="292" r:id="rId11"/>
    <p:sldId id="261" r:id="rId12"/>
    <p:sldId id="282" r:id="rId13"/>
    <p:sldId id="303" r:id="rId14"/>
    <p:sldId id="304" r:id="rId15"/>
    <p:sldId id="305" r:id="rId16"/>
    <p:sldId id="286" r:id="rId17"/>
    <p:sldId id="285" r:id="rId18"/>
    <p:sldId id="300" r:id="rId19"/>
    <p:sldId id="307" r:id="rId20"/>
    <p:sldId id="311" r:id="rId21"/>
    <p:sldId id="312" r:id="rId22"/>
    <p:sldId id="313" r:id="rId23"/>
    <p:sldId id="314" r:id="rId24"/>
    <p:sldId id="315" r:id="rId25"/>
    <p:sldId id="316" r:id="rId26"/>
    <p:sldId id="293" r:id="rId27"/>
    <p:sldId id="269" r:id="rId28"/>
    <p:sldId id="26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5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3"/>
              </a:solidFill>
            </c:spPr>
            <c:extLst>
              <c:ext xmlns:c16="http://schemas.microsoft.com/office/drawing/2014/chart" uri="{C3380CC4-5D6E-409C-BE32-E72D297353CC}">
                <c16:uniqueId val="{00000001-2F24-4EEB-B6A6-202058E651F1}"/>
              </c:ext>
            </c:extLst>
          </c:dPt>
          <c:dPt>
            <c:idx val="1"/>
            <c:bubble3D val="0"/>
            <c:spPr>
              <a:solidFill>
                <a:schemeClr val="accent3">
                  <a:alpha val="70000"/>
                </a:schemeClr>
              </a:solidFill>
            </c:spPr>
            <c:extLst>
              <c:ext xmlns:c16="http://schemas.microsoft.com/office/drawing/2014/chart" uri="{C3380CC4-5D6E-409C-BE32-E72D297353CC}">
                <c16:uniqueId val="{00000003-2F24-4EEB-B6A6-202058E651F1}"/>
              </c:ext>
            </c:extLst>
          </c:dPt>
          <c:dPt>
            <c:idx val="2"/>
            <c:bubble3D val="0"/>
            <c:spPr>
              <a:solidFill>
                <a:schemeClr val="accent3">
                  <a:alpha val="50000"/>
                </a:schemeClr>
              </a:solidFill>
            </c:spPr>
            <c:extLst>
              <c:ext xmlns:c16="http://schemas.microsoft.com/office/drawing/2014/chart" uri="{C3380CC4-5D6E-409C-BE32-E72D297353CC}">
                <c16:uniqueId val="{00000005-2F24-4EEB-B6A6-202058E651F1}"/>
              </c:ext>
            </c:extLst>
          </c:dPt>
          <c:dPt>
            <c:idx val="3"/>
            <c:bubble3D val="0"/>
            <c:spPr>
              <a:solidFill>
                <a:schemeClr val="accent3">
                  <a:alpha val="30000"/>
                </a:schemeClr>
              </a:solidFill>
            </c:spPr>
            <c:extLst>
              <c:ext xmlns:c16="http://schemas.microsoft.com/office/drawing/2014/chart" uri="{C3380CC4-5D6E-409C-BE32-E72D297353CC}">
                <c16:uniqueId val="{00000007-2F24-4EEB-B6A6-202058E651F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F24-4EEB-B6A6-202058E651F1}"/>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lumMod val="75000"/>
                </a:schemeClr>
              </a:solidFill>
            </c:spPr>
            <c:extLst>
              <c:ext xmlns:c16="http://schemas.microsoft.com/office/drawing/2014/chart" uri="{C3380CC4-5D6E-409C-BE32-E72D297353CC}">
                <c16:uniqueId val="{00000001-0E7B-4F24-ADDA-68DBBD39796A}"/>
              </c:ext>
            </c:extLst>
          </c:dPt>
          <c:dPt>
            <c:idx val="1"/>
            <c:bubble3D val="0"/>
            <c:spPr>
              <a:solidFill>
                <a:schemeClr val="accent2"/>
              </a:solidFill>
            </c:spPr>
            <c:extLst>
              <c:ext xmlns:c16="http://schemas.microsoft.com/office/drawing/2014/chart" uri="{C3380CC4-5D6E-409C-BE32-E72D297353CC}">
                <c16:uniqueId val="{00000003-0E7B-4F24-ADDA-68DBBD39796A}"/>
              </c:ext>
            </c:extLst>
          </c:dPt>
          <c:dPt>
            <c:idx val="2"/>
            <c:bubble3D val="0"/>
            <c:spPr>
              <a:solidFill>
                <a:schemeClr val="accent2">
                  <a:alpha val="60000"/>
                </a:schemeClr>
              </a:solidFill>
            </c:spPr>
            <c:extLst>
              <c:ext xmlns:c16="http://schemas.microsoft.com/office/drawing/2014/chart" uri="{C3380CC4-5D6E-409C-BE32-E72D297353CC}">
                <c16:uniqueId val="{00000005-0E7B-4F24-ADDA-68DBBD39796A}"/>
              </c:ext>
            </c:extLst>
          </c:dPt>
          <c:dPt>
            <c:idx val="3"/>
            <c:bubble3D val="0"/>
            <c:spPr>
              <a:solidFill>
                <a:schemeClr val="accent2">
                  <a:alpha val="40000"/>
                </a:schemeClr>
              </a:solidFill>
            </c:spPr>
            <c:extLst>
              <c:ext xmlns:c16="http://schemas.microsoft.com/office/drawing/2014/chart" uri="{C3380CC4-5D6E-409C-BE32-E72D297353CC}">
                <c16:uniqueId val="{00000007-0E7B-4F24-ADDA-68DBBD39796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1.2</c:v>
                </c:pt>
                <c:pt idx="1">
                  <c:v>1.3</c:v>
                </c:pt>
                <c:pt idx="2">
                  <c:v>3.2</c:v>
                </c:pt>
                <c:pt idx="3">
                  <c:v>8.1999999999999993</c:v>
                </c:pt>
              </c:numCache>
            </c:numRef>
          </c:val>
          <c:extLst>
            <c:ext xmlns:c16="http://schemas.microsoft.com/office/drawing/2014/chart" uri="{C3380CC4-5D6E-409C-BE32-E72D297353CC}">
              <c16:uniqueId val="{00000008-0E7B-4F24-ADDA-68DBBD39796A}"/>
            </c:ext>
          </c:extLst>
        </c:ser>
        <c:dLbls>
          <c:showLegendKey val="0"/>
          <c:showVal val="0"/>
          <c:showCatName val="0"/>
          <c:showSerName val="0"/>
          <c:showPercent val="0"/>
          <c:showBubbleSize val="0"/>
          <c:showLeaderLines val="1"/>
        </c:dLbls>
        <c:firstSliceAng val="0"/>
        <c:holeSize val="50"/>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dLbls>
          <c:showLegendKey val="0"/>
          <c:showVal val="0"/>
          <c:showCatName val="0"/>
          <c:showSerName val="0"/>
          <c:showPercent val="0"/>
          <c:showBubbleSize val="0"/>
          <c:showLeaderLines val="0"/>
        </c:dLbls>
        <c:firstSliceAng val="0"/>
        <c:holeSize val="50"/>
      </c:doughnut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732618-A056-4FE1-8C2F-E99C7E6CE916}" type="datetimeFigureOut">
              <a:rPr lang="en-US" smtClean="0"/>
              <a:t>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24B4E3-1B31-4C6B-B893-6B4380581B59}" type="slidenum">
              <a:rPr lang="en-US" smtClean="0"/>
              <a:t>‹#›</a:t>
            </a:fld>
            <a:endParaRPr lang="en-US"/>
          </a:p>
        </p:txBody>
      </p:sp>
    </p:spTree>
    <p:extLst>
      <p:ext uri="{BB962C8B-B14F-4D97-AF65-F5344CB8AC3E}">
        <p14:creationId xmlns:p14="http://schemas.microsoft.com/office/powerpoint/2010/main" val="1210030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30B49C75-4959-4B65-A9BC-3F8A3AF5C6AA}" type="datetimeFigureOut">
              <a:rPr lang="en-US" smtClean="0"/>
              <a:t>8/9/2021</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1462D-C8C4-4231-9054-D439281D7460}"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280798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2448379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4267026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2894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1817633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49C75-4959-4B65-A9BC-3F8A3AF5C6AA}"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9085802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49C75-4959-4B65-A9BC-3F8A3AF5C6AA}"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1484634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49C75-4959-4B65-A9BC-3F8A3AF5C6AA}"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3064436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49C75-4959-4B65-A9BC-3F8A3AF5C6AA}"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2221101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078D-7719-42BF-8771-7D2205EFA1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73D6026-1A4B-478F-953A-265421618F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3AAEE4-CE67-40B7-A748-540E6D675A56}"/>
              </a:ext>
            </a:extLst>
          </p:cNvPr>
          <p:cNvSpPr>
            <a:spLocks noGrp="1"/>
          </p:cNvSpPr>
          <p:nvPr>
            <p:ph type="dt" sz="half" idx="10"/>
          </p:nvPr>
        </p:nvSpPr>
        <p:spPr/>
        <p:txBody>
          <a:bodyPr/>
          <a:lstStyle/>
          <a:p>
            <a:fld id="{30B49C75-4959-4B65-A9BC-3F8A3AF5C6AA}" type="datetimeFigureOut">
              <a:rPr lang="en-US" smtClean="0"/>
              <a:t>8/9/2021</a:t>
            </a:fld>
            <a:endParaRPr lang="en-US"/>
          </a:p>
        </p:txBody>
      </p:sp>
      <p:sp>
        <p:nvSpPr>
          <p:cNvPr id="5" name="Footer Placeholder 4">
            <a:extLst>
              <a:ext uri="{FF2B5EF4-FFF2-40B4-BE49-F238E27FC236}">
                <a16:creationId xmlns:a16="http://schemas.microsoft.com/office/drawing/2014/main" id="{F14F4920-07B7-4A39-8D44-A8193C869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D7311-7A74-48D6-A930-E491D5ABA088}"/>
              </a:ext>
            </a:extLst>
          </p:cNvPr>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1638496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71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B49C75-4959-4B65-A9BC-3F8A3AF5C6AA}"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5278904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351584" y="164638"/>
            <a:ext cx="9840416" cy="768085"/>
          </a:xfrm>
          <a:prstGeom prst="rect">
            <a:avLst/>
          </a:prstGeom>
        </p:spPr>
        <p:txBody>
          <a:bodyPr anchor="ctr"/>
          <a:lstStyle>
            <a:lvl1pPr marL="0" indent="0" algn="l">
              <a:buNone/>
              <a:defRPr sz="48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351584" y="932723"/>
            <a:ext cx="9840416" cy="384043"/>
          </a:xfrm>
          <a:prstGeom prst="rect">
            <a:avLst/>
          </a:prstGeom>
        </p:spPr>
        <p:txBody>
          <a:bodyPr anchor="ctr"/>
          <a:lstStyle>
            <a:lvl1pPr marL="0" indent="0" algn="l">
              <a:buNone/>
              <a:defRPr sz="1867"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1006089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accent3"/>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accent3"/>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05311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1938065" y="668224"/>
            <a:ext cx="5568000" cy="5568000"/>
          </a:xfrm>
          <a:prstGeom prst="diamond">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6" name="Frame 5"/>
          <p:cNvSpPr/>
          <p:nvPr userDrawn="1"/>
        </p:nvSpPr>
        <p:spPr>
          <a:xfrm rot="2700000">
            <a:off x="2596420" y="1326579"/>
            <a:ext cx="4251291" cy="4251291"/>
          </a:xfrm>
          <a:prstGeom prst="frame">
            <a:avLst>
              <a:gd name="adj1" fmla="val 18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
        <p:nvSpPr>
          <p:cNvPr id="9" name="Chevron 8"/>
          <p:cNvSpPr/>
          <p:nvPr userDrawn="1"/>
        </p:nvSpPr>
        <p:spPr>
          <a:xfrm rot="10800000">
            <a:off x="1208596" y="1940210"/>
            <a:ext cx="1910472" cy="3024012"/>
          </a:xfrm>
          <a:prstGeom prst="chevron">
            <a:avLst>
              <a:gd name="adj" fmla="val 8089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solidFill>
                <a:schemeClr val="tx1"/>
              </a:solidFill>
            </a:endParaRPr>
          </a:p>
        </p:txBody>
      </p:sp>
    </p:spTree>
    <p:extLst>
      <p:ext uri="{BB962C8B-B14F-4D97-AF65-F5344CB8AC3E}">
        <p14:creationId xmlns:p14="http://schemas.microsoft.com/office/powerpoint/2010/main" val="8921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B49C75-4959-4B65-A9BC-3F8A3AF5C6AA}"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668159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334904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B49C75-4959-4B65-A9BC-3F8A3AF5C6AA}" type="datetimeFigureOut">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43977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B49C75-4959-4B65-A9BC-3F8A3AF5C6AA}"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437704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B49C75-4959-4B65-A9BC-3F8A3AF5C6AA}" type="datetimeFigureOut">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1088692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359044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B49C75-4959-4B65-A9BC-3F8A3AF5C6AA}"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1462D-C8C4-4231-9054-D439281D7460}" type="slidenum">
              <a:rPr lang="en-US" smtClean="0"/>
              <a:t>‹#›</a:t>
            </a:fld>
            <a:endParaRPr lang="en-US"/>
          </a:p>
        </p:txBody>
      </p:sp>
    </p:spTree>
    <p:extLst>
      <p:ext uri="{BB962C8B-B14F-4D97-AF65-F5344CB8AC3E}">
        <p14:creationId xmlns:p14="http://schemas.microsoft.com/office/powerpoint/2010/main" val="270879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30B49C75-4959-4B65-A9BC-3F8A3AF5C6AA}" type="datetimeFigureOut">
              <a:rPr lang="en-US" smtClean="0"/>
              <a:t>8/9/2021</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1462D-C8C4-4231-9054-D439281D7460}" type="slidenum">
              <a:rPr lang="en-US" smtClean="0"/>
              <a:t>‹#›</a:t>
            </a:fld>
            <a:endParaRPr lang="en-US"/>
          </a:p>
        </p:txBody>
      </p:sp>
    </p:spTree>
    <p:extLst>
      <p:ext uri="{BB962C8B-B14F-4D97-AF65-F5344CB8AC3E}">
        <p14:creationId xmlns:p14="http://schemas.microsoft.com/office/powerpoint/2010/main" val="13131769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1.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CD7A34-6228-49DC-8CE3-0F4E6649CFE2}"/>
              </a:ext>
            </a:extLst>
          </p:cNvPr>
          <p:cNvSpPr txBox="1"/>
          <p:nvPr/>
        </p:nvSpPr>
        <p:spPr>
          <a:xfrm>
            <a:off x="282228" y="466123"/>
            <a:ext cx="9485913" cy="4524315"/>
          </a:xfrm>
          <a:prstGeom prst="rect">
            <a:avLst/>
          </a:prstGeom>
          <a:noFill/>
        </p:spPr>
        <p:txBody>
          <a:bodyPr wrap="square">
            <a:spAutoFit/>
          </a:bodyPr>
          <a:lstStyle/>
          <a:p>
            <a:pPr algn="ctr"/>
            <a:r>
              <a:rPr lang="en-US" sz="2400" u="sng" dirty="0">
                <a:effectLst>
                  <a:outerShdw blurRad="38100" dist="38100" dir="2700000" algn="tl">
                    <a:srgbClr val="000000">
                      <a:alpha val="43137"/>
                    </a:srgbClr>
                  </a:outerShdw>
                </a:effectLst>
                <a:latin typeface="Georgia" panose="02040502050405020303" pitchFamily="18" charset="0"/>
              </a:rPr>
              <a:t>SPEECH EMOTION RECOGNITION USING MACHINE LEARNING</a:t>
            </a:r>
            <a:br>
              <a:rPr lang="en-US" sz="2800" dirty="0">
                <a:latin typeface="Georgia" panose="02040502050405020303" pitchFamily="18" charset="0"/>
              </a:rPr>
            </a:br>
            <a:endParaRPr lang="en-US" sz="2800" dirty="0">
              <a:latin typeface="Georgia" panose="02040502050405020303" pitchFamily="18" charset="0"/>
            </a:endParaRPr>
          </a:p>
          <a:p>
            <a:pPr algn="ctr"/>
            <a:endParaRPr lang="en-US" sz="2800" dirty="0">
              <a:latin typeface="Georgia" panose="02040502050405020303" pitchFamily="18" charset="0"/>
            </a:endParaRPr>
          </a:p>
          <a:p>
            <a:br>
              <a:rPr lang="en-US" sz="2800" dirty="0">
                <a:latin typeface="Georgia" panose="02040502050405020303" pitchFamily="18" charset="0"/>
              </a:rPr>
            </a:br>
            <a:r>
              <a:rPr lang="en-US" sz="1800" u="sng" dirty="0">
                <a:latin typeface="Arial" panose="020B0604020202020204" pitchFamily="34" charset="0"/>
                <a:cs typeface="Arial" panose="020B0604020202020204" pitchFamily="34" charset="0"/>
              </a:rPr>
              <a:t>BATCH NO. 16</a:t>
            </a:r>
            <a:br>
              <a:rPr lang="en-US" sz="2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Gishnu Govind(1BG18CS406)</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Nayan Surya N(1BG18CS414)</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Santhosh A(1BG18CS422)</a:t>
            </a:r>
          </a:p>
          <a:p>
            <a:r>
              <a:rPr lang="en-US" dirty="0">
                <a:latin typeface="Arial" panose="020B0604020202020204" pitchFamily="34" charset="0"/>
                <a:cs typeface="Arial" panose="020B0604020202020204" pitchFamily="34" charset="0"/>
              </a:rPr>
              <a:t>Monish K(1BG17CS051)</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UNDER THE GUIDANCE OF </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PROF. SAJITHA N</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ASST PROFESSOR</a:t>
            </a: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DEPT OF CSE</a:t>
            </a:r>
            <a:endParaRPr lang="en-US" dirty="0"/>
          </a:p>
        </p:txBody>
      </p:sp>
      <p:grpSp>
        <p:nvGrpSpPr>
          <p:cNvPr id="4" name="Group 3">
            <a:extLst>
              <a:ext uri="{FF2B5EF4-FFF2-40B4-BE49-F238E27FC236}">
                <a16:creationId xmlns:a16="http://schemas.microsoft.com/office/drawing/2014/main" id="{8527EE50-1C8A-4A3B-B6E5-0C294A974786}"/>
              </a:ext>
            </a:extLst>
          </p:cNvPr>
          <p:cNvGrpSpPr/>
          <p:nvPr/>
        </p:nvGrpSpPr>
        <p:grpSpPr>
          <a:xfrm>
            <a:off x="9011496" y="2548487"/>
            <a:ext cx="2605248" cy="3843390"/>
            <a:chOff x="8071338" y="1797556"/>
            <a:chExt cx="3062742" cy="4604897"/>
          </a:xfrm>
        </p:grpSpPr>
        <p:sp>
          <p:nvSpPr>
            <p:cNvPr id="5" name="Freeform: Shape 4">
              <a:extLst>
                <a:ext uri="{FF2B5EF4-FFF2-40B4-BE49-F238E27FC236}">
                  <a16:creationId xmlns:a16="http://schemas.microsoft.com/office/drawing/2014/main" id="{8F84AE02-A50A-4DA2-88A8-FFC4B269D46F}"/>
                </a:ext>
              </a:extLst>
            </p:cNvPr>
            <p:cNvSpPr/>
            <p:nvPr/>
          </p:nvSpPr>
          <p:spPr>
            <a:xfrm flipH="1">
              <a:off x="8563708" y="2003884"/>
              <a:ext cx="2440002" cy="1449856"/>
            </a:xfrm>
            <a:custGeom>
              <a:avLst/>
              <a:gdLst>
                <a:gd name="connsiteX0" fmla="*/ 558641 w 657225"/>
                <a:gd name="connsiteY0" fmla="*/ 7144 h 390525"/>
                <a:gd name="connsiteX1" fmla="*/ 7144 w 657225"/>
                <a:gd name="connsiteY1" fmla="*/ 382429 h 390525"/>
                <a:gd name="connsiteX2" fmla="*/ 220504 w 657225"/>
                <a:gd name="connsiteY2" fmla="*/ 390049 h 390525"/>
                <a:gd name="connsiteX3" fmla="*/ 651986 w 657225"/>
                <a:gd name="connsiteY3" fmla="*/ 100489 h 390525"/>
              </a:gdLst>
              <a:ahLst/>
              <a:cxnLst>
                <a:cxn ang="0">
                  <a:pos x="connsiteX0" y="connsiteY0"/>
                </a:cxn>
                <a:cxn ang="0">
                  <a:pos x="connsiteX1" y="connsiteY1"/>
                </a:cxn>
                <a:cxn ang="0">
                  <a:pos x="connsiteX2" y="connsiteY2"/>
                </a:cxn>
                <a:cxn ang="0">
                  <a:pos x="connsiteX3" y="connsiteY3"/>
                </a:cxn>
              </a:cxnLst>
              <a:rect l="l" t="t" r="r" b="b"/>
              <a:pathLst>
                <a:path w="657225" h="390525">
                  <a:moveTo>
                    <a:pt x="558641" y="7144"/>
                  </a:moveTo>
                  <a:lnTo>
                    <a:pt x="7144" y="382429"/>
                  </a:lnTo>
                  <a:lnTo>
                    <a:pt x="220504" y="390049"/>
                  </a:lnTo>
                  <a:lnTo>
                    <a:pt x="651986" y="100489"/>
                  </a:lnTo>
                  <a:close/>
                </a:path>
              </a:pathLst>
            </a:custGeom>
            <a:solidFill>
              <a:schemeClr val="bg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7AC244B-3A9F-4F6E-8AC6-62F3E7C35692}"/>
                </a:ext>
              </a:extLst>
            </p:cNvPr>
            <p:cNvSpPr/>
            <p:nvPr/>
          </p:nvSpPr>
          <p:spPr>
            <a:xfrm flipH="1">
              <a:off x="8215716" y="3284575"/>
              <a:ext cx="2918364" cy="1377468"/>
            </a:xfrm>
            <a:custGeom>
              <a:avLst/>
              <a:gdLst>
                <a:gd name="connsiteX0" fmla="*/ 1037597 w 1190625"/>
                <a:gd name="connsiteY0" fmla="*/ 429536 h 561975"/>
                <a:gd name="connsiteX1" fmla="*/ 1146182 w 1190625"/>
                <a:gd name="connsiteY1" fmla="*/ 340953 h 561975"/>
                <a:gd name="connsiteX2" fmla="*/ 1179519 w 1190625"/>
                <a:gd name="connsiteY2" fmla="*/ 350478 h 561975"/>
                <a:gd name="connsiteX3" fmla="*/ 1187139 w 1190625"/>
                <a:gd name="connsiteY3" fmla="*/ 328571 h 561975"/>
                <a:gd name="connsiteX4" fmla="*/ 167012 w 1190625"/>
                <a:gd name="connsiteY4" fmla="*/ 13293 h 561975"/>
                <a:gd name="connsiteX5" fmla="*/ 13659 w 1190625"/>
                <a:gd name="connsiteY5" fmla="*/ 90446 h 561975"/>
                <a:gd name="connsiteX6" fmla="*/ 90812 w 1190625"/>
                <a:gd name="connsiteY6" fmla="*/ 244751 h 561975"/>
                <a:gd name="connsiteX7" fmla="*/ 1111892 w 1190625"/>
                <a:gd name="connsiteY7" fmla="*/ 560028 h 561975"/>
                <a:gd name="connsiteX8" fmla="*/ 1119512 w 1190625"/>
                <a:gd name="connsiteY8" fmla="*/ 537168 h 561975"/>
                <a:gd name="connsiteX9" fmla="*/ 1037597 w 1190625"/>
                <a:gd name="connsiteY9" fmla="*/ 429536 h 561975"/>
                <a:gd name="connsiteX10" fmla="*/ 153677 w 1190625"/>
                <a:gd name="connsiteY10" fmla="*/ 163788 h 561975"/>
                <a:gd name="connsiteX11" fmla="*/ 96527 w 1190625"/>
                <a:gd name="connsiteY11" fmla="*/ 93303 h 561975"/>
                <a:gd name="connsiteX12" fmla="*/ 153677 w 1190625"/>
                <a:gd name="connsiteY12" fmla="*/ 163788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90625" h="561975">
                  <a:moveTo>
                    <a:pt x="1037597" y="429536"/>
                  </a:moveTo>
                  <a:cubicBezTo>
                    <a:pt x="1043312" y="375243"/>
                    <a:pt x="1091889" y="335238"/>
                    <a:pt x="1146182" y="340953"/>
                  </a:cubicBezTo>
                  <a:cubicBezTo>
                    <a:pt x="1158564" y="341906"/>
                    <a:pt x="1169994" y="345716"/>
                    <a:pt x="1179519" y="350478"/>
                  </a:cubicBezTo>
                  <a:lnTo>
                    <a:pt x="1187139" y="328571"/>
                  </a:lnTo>
                  <a:lnTo>
                    <a:pt x="167012" y="13293"/>
                  </a:lnTo>
                  <a:cubicBezTo>
                    <a:pt x="103194" y="-7662"/>
                    <a:pt x="34614" y="26628"/>
                    <a:pt x="13659" y="90446"/>
                  </a:cubicBezTo>
                  <a:cubicBezTo>
                    <a:pt x="-8248" y="155216"/>
                    <a:pt x="26994" y="223796"/>
                    <a:pt x="90812" y="244751"/>
                  </a:cubicBezTo>
                  <a:lnTo>
                    <a:pt x="1111892" y="560028"/>
                  </a:lnTo>
                  <a:lnTo>
                    <a:pt x="1119512" y="537168"/>
                  </a:lnTo>
                  <a:cubicBezTo>
                    <a:pt x="1068077" y="527643"/>
                    <a:pt x="1032834" y="481923"/>
                    <a:pt x="1037597" y="429536"/>
                  </a:cubicBezTo>
                  <a:close/>
                  <a:moveTo>
                    <a:pt x="153677" y="163788"/>
                  </a:moveTo>
                  <a:cubicBezTo>
                    <a:pt x="103194" y="194268"/>
                    <a:pt x="56522" y="136166"/>
                    <a:pt x="96527" y="93303"/>
                  </a:cubicBezTo>
                  <a:cubicBezTo>
                    <a:pt x="147009" y="62823"/>
                    <a:pt x="194634" y="120926"/>
                    <a:pt x="153677" y="163788"/>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61BB354-2495-432C-A80B-BBFAA8D50A54}"/>
                </a:ext>
              </a:extLst>
            </p:cNvPr>
            <p:cNvSpPr/>
            <p:nvPr/>
          </p:nvSpPr>
          <p:spPr>
            <a:xfrm flipH="1">
              <a:off x="8363825" y="1797556"/>
              <a:ext cx="726668" cy="726668"/>
            </a:xfrm>
            <a:custGeom>
              <a:avLst/>
              <a:gdLst>
                <a:gd name="connsiteX0" fmla="*/ 102790 w 238125"/>
                <a:gd name="connsiteY0" fmla="*/ 8493 h 238125"/>
                <a:gd name="connsiteX1" fmla="*/ 8493 w 238125"/>
                <a:gd name="connsiteY1" fmla="*/ 138985 h 238125"/>
                <a:gd name="connsiteX2" fmla="*/ 138985 w 238125"/>
                <a:gd name="connsiteY2" fmla="*/ 233283 h 238125"/>
                <a:gd name="connsiteX3" fmla="*/ 233283 w 238125"/>
                <a:gd name="connsiteY3" fmla="*/ 102790 h 238125"/>
                <a:gd name="connsiteX4" fmla="*/ 102790 w 238125"/>
                <a:gd name="connsiteY4" fmla="*/ 8493 h 238125"/>
                <a:gd name="connsiteX5" fmla="*/ 128508 w 238125"/>
                <a:gd name="connsiteY5" fmla="*/ 164703 h 238125"/>
                <a:gd name="connsiteX6" fmla="*/ 78025 w 238125"/>
                <a:gd name="connsiteY6" fmla="*/ 128508 h 238125"/>
                <a:gd name="connsiteX7" fmla="*/ 114220 w 238125"/>
                <a:gd name="connsiteY7" fmla="*/ 78025 h 238125"/>
                <a:gd name="connsiteX8" fmla="*/ 164703 w 238125"/>
                <a:gd name="connsiteY8" fmla="*/ 114220 h 238125"/>
                <a:gd name="connsiteX9" fmla="*/ 128508 w 238125"/>
                <a:gd name="connsiteY9" fmla="*/ 16470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102790" y="8493"/>
                  </a:moveTo>
                  <a:cubicBezTo>
                    <a:pt x="40878" y="18018"/>
                    <a:pt x="-1032" y="77073"/>
                    <a:pt x="8493" y="138985"/>
                  </a:cubicBezTo>
                  <a:cubicBezTo>
                    <a:pt x="18018" y="200898"/>
                    <a:pt x="77073" y="242808"/>
                    <a:pt x="138985" y="233283"/>
                  </a:cubicBezTo>
                  <a:cubicBezTo>
                    <a:pt x="200898" y="223758"/>
                    <a:pt x="242808" y="164703"/>
                    <a:pt x="233283" y="102790"/>
                  </a:cubicBezTo>
                  <a:cubicBezTo>
                    <a:pt x="222805" y="40878"/>
                    <a:pt x="164703" y="-1032"/>
                    <a:pt x="102790" y="8493"/>
                  </a:cubicBezTo>
                  <a:close/>
                  <a:moveTo>
                    <a:pt x="128508" y="164703"/>
                  </a:moveTo>
                  <a:cubicBezTo>
                    <a:pt x="104695" y="168513"/>
                    <a:pt x="81835" y="152320"/>
                    <a:pt x="78025" y="128508"/>
                  </a:cubicBezTo>
                  <a:cubicBezTo>
                    <a:pt x="74215" y="104695"/>
                    <a:pt x="90408" y="81835"/>
                    <a:pt x="114220" y="78025"/>
                  </a:cubicBezTo>
                  <a:cubicBezTo>
                    <a:pt x="138033" y="74215"/>
                    <a:pt x="160893" y="90408"/>
                    <a:pt x="164703" y="114220"/>
                  </a:cubicBezTo>
                  <a:cubicBezTo>
                    <a:pt x="169465" y="138033"/>
                    <a:pt x="152320" y="160893"/>
                    <a:pt x="128508" y="164703"/>
                  </a:cubicBezTo>
                  <a:close/>
                </a:path>
              </a:pathLst>
            </a:custGeom>
            <a:solidFill>
              <a:schemeClr val="accent4"/>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07977D8C-CEEB-4DA5-B809-3BA66FD2E973}"/>
                </a:ext>
              </a:extLst>
            </p:cNvPr>
            <p:cNvSpPr/>
            <p:nvPr/>
          </p:nvSpPr>
          <p:spPr>
            <a:xfrm flipH="1">
              <a:off x="8071338" y="4014940"/>
              <a:ext cx="1494202" cy="1634284"/>
            </a:xfrm>
            <a:custGeom>
              <a:avLst/>
              <a:gdLst>
                <a:gd name="connsiteX0" fmla="*/ 564356 w 609600"/>
                <a:gd name="connsiteY0" fmla="*/ 35362 h 666750"/>
                <a:gd name="connsiteX1" fmla="*/ 392906 w 609600"/>
                <a:gd name="connsiteY1" fmla="*/ 50602 h 666750"/>
                <a:gd name="connsiteX2" fmla="*/ 7144 w 609600"/>
                <a:gd name="connsiteY2" fmla="*/ 512564 h 666750"/>
                <a:gd name="connsiteX3" fmla="*/ 193834 w 609600"/>
                <a:gd name="connsiteY3" fmla="*/ 668774 h 666750"/>
                <a:gd name="connsiteX4" fmla="*/ 579596 w 609600"/>
                <a:gd name="connsiteY4" fmla="*/ 206812 h 666750"/>
                <a:gd name="connsiteX5" fmla="*/ 564356 w 609600"/>
                <a:gd name="connsiteY5" fmla="*/ 35362 h 666750"/>
                <a:gd name="connsiteX6" fmla="*/ 497681 w 609600"/>
                <a:gd name="connsiteY6" fmla="*/ 168712 h 666750"/>
                <a:gd name="connsiteX7" fmla="*/ 450056 w 609600"/>
                <a:gd name="connsiteY7" fmla="*/ 128707 h 666750"/>
                <a:gd name="connsiteX8" fmla="*/ 490061 w 609600"/>
                <a:gd name="connsiteY8" fmla="*/ 81082 h 666750"/>
                <a:gd name="connsiteX9" fmla="*/ 537686 w 609600"/>
                <a:gd name="connsiteY9" fmla="*/ 121087 h 666750"/>
                <a:gd name="connsiteX10" fmla="*/ 497681 w 609600"/>
                <a:gd name="connsiteY10" fmla="*/ 168712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 h="666750">
                  <a:moveTo>
                    <a:pt x="564356" y="35362"/>
                  </a:moveTo>
                  <a:cubicBezTo>
                    <a:pt x="512921" y="-7501"/>
                    <a:pt x="436721" y="-833"/>
                    <a:pt x="392906" y="50602"/>
                  </a:cubicBezTo>
                  <a:lnTo>
                    <a:pt x="7144" y="512564"/>
                  </a:lnTo>
                  <a:lnTo>
                    <a:pt x="193834" y="668774"/>
                  </a:lnTo>
                  <a:lnTo>
                    <a:pt x="579596" y="206812"/>
                  </a:lnTo>
                  <a:cubicBezTo>
                    <a:pt x="623411" y="155377"/>
                    <a:pt x="615791" y="78224"/>
                    <a:pt x="564356" y="35362"/>
                  </a:cubicBezTo>
                  <a:close/>
                  <a:moveTo>
                    <a:pt x="497681" y="168712"/>
                  </a:moveTo>
                  <a:cubicBezTo>
                    <a:pt x="473869" y="170617"/>
                    <a:pt x="451961" y="153472"/>
                    <a:pt x="450056" y="128707"/>
                  </a:cubicBezTo>
                  <a:cubicBezTo>
                    <a:pt x="448151" y="104894"/>
                    <a:pt x="465296" y="82987"/>
                    <a:pt x="490061" y="81082"/>
                  </a:cubicBezTo>
                  <a:cubicBezTo>
                    <a:pt x="513874" y="79177"/>
                    <a:pt x="535781" y="96322"/>
                    <a:pt x="537686" y="121087"/>
                  </a:cubicBezTo>
                  <a:cubicBezTo>
                    <a:pt x="539591" y="145852"/>
                    <a:pt x="522446" y="166807"/>
                    <a:pt x="497681" y="168712"/>
                  </a:cubicBezTo>
                  <a:close/>
                </a:path>
              </a:pathLst>
            </a:custGeom>
            <a:solidFill>
              <a:schemeClr val="bg1"/>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6A03BBB-DD97-4901-BC44-9426CDA3683A}"/>
                </a:ext>
              </a:extLst>
            </p:cNvPr>
            <p:cNvSpPr/>
            <p:nvPr/>
          </p:nvSpPr>
          <p:spPr>
            <a:xfrm flipH="1">
              <a:off x="8960854" y="5081018"/>
              <a:ext cx="1447508" cy="1167346"/>
            </a:xfrm>
            <a:custGeom>
              <a:avLst/>
              <a:gdLst>
                <a:gd name="connsiteX0" fmla="*/ 558641 w 590550"/>
                <a:gd name="connsiteY0" fmla="*/ 470059 h 476250"/>
                <a:gd name="connsiteX1" fmla="*/ 37624 w 590550"/>
                <a:gd name="connsiteY1" fmla="*/ 470059 h 476250"/>
                <a:gd name="connsiteX2" fmla="*/ 7144 w 590550"/>
                <a:gd name="connsiteY2" fmla="*/ 439579 h 476250"/>
                <a:gd name="connsiteX3" fmla="*/ 7144 w 590550"/>
                <a:gd name="connsiteY3" fmla="*/ 98584 h 476250"/>
                <a:gd name="connsiteX4" fmla="*/ 98584 w 590550"/>
                <a:gd name="connsiteY4" fmla="*/ 7144 h 476250"/>
                <a:gd name="connsiteX5" fmla="*/ 498634 w 590550"/>
                <a:gd name="connsiteY5" fmla="*/ 7144 h 476250"/>
                <a:gd name="connsiteX6" fmla="*/ 590074 w 590550"/>
                <a:gd name="connsiteY6" fmla="*/ 98584 h 476250"/>
                <a:gd name="connsiteX7" fmla="*/ 590074 w 590550"/>
                <a:gd name="connsiteY7" fmla="*/ 440531 h 476250"/>
                <a:gd name="connsiteX8" fmla="*/ 558641 w 590550"/>
                <a:gd name="connsiteY8" fmla="*/ 470059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550" h="476250">
                  <a:moveTo>
                    <a:pt x="558641" y="470059"/>
                  </a:moveTo>
                  <a:lnTo>
                    <a:pt x="37624" y="470059"/>
                  </a:lnTo>
                  <a:cubicBezTo>
                    <a:pt x="20479" y="470059"/>
                    <a:pt x="7144" y="456724"/>
                    <a:pt x="7144" y="439579"/>
                  </a:cubicBezTo>
                  <a:lnTo>
                    <a:pt x="7144" y="98584"/>
                  </a:lnTo>
                  <a:cubicBezTo>
                    <a:pt x="7144" y="48101"/>
                    <a:pt x="48101" y="7144"/>
                    <a:pt x="98584" y="7144"/>
                  </a:cubicBezTo>
                  <a:lnTo>
                    <a:pt x="498634" y="7144"/>
                  </a:lnTo>
                  <a:cubicBezTo>
                    <a:pt x="549116" y="7144"/>
                    <a:pt x="590074" y="48101"/>
                    <a:pt x="590074" y="98584"/>
                  </a:cubicBezTo>
                  <a:lnTo>
                    <a:pt x="590074" y="440531"/>
                  </a:lnTo>
                  <a:cubicBezTo>
                    <a:pt x="589121" y="456724"/>
                    <a:pt x="574834" y="470059"/>
                    <a:pt x="558641" y="470059"/>
                  </a:cubicBezTo>
                  <a:close/>
                </a:path>
              </a:pathLst>
            </a:custGeom>
            <a:solidFill>
              <a:schemeClr val="accent5">
                <a:lumMod val="20000"/>
                <a:lumOff val="80000"/>
              </a:schemeClr>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2A09382-3689-4893-9FF4-812B543522AB}"/>
                </a:ext>
              </a:extLst>
            </p:cNvPr>
            <p:cNvSpPr/>
            <p:nvPr/>
          </p:nvSpPr>
          <p:spPr>
            <a:xfrm flipH="1">
              <a:off x="8762407" y="6075596"/>
              <a:ext cx="1821059" cy="326857"/>
            </a:xfrm>
            <a:custGeom>
              <a:avLst/>
              <a:gdLst>
                <a:gd name="connsiteX0" fmla="*/ 711994 w 742950"/>
                <a:gd name="connsiteY0" fmla="*/ 129064 h 133350"/>
                <a:gd name="connsiteX1" fmla="*/ 37624 w 742950"/>
                <a:gd name="connsiteY1" fmla="*/ 129064 h 133350"/>
                <a:gd name="connsiteX2" fmla="*/ 7144 w 742950"/>
                <a:gd name="connsiteY2" fmla="*/ 98584 h 133350"/>
                <a:gd name="connsiteX3" fmla="*/ 7144 w 742950"/>
                <a:gd name="connsiteY3" fmla="*/ 98584 h 133350"/>
                <a:gd name="connsiteX4" fmla="*/ 98584 w 742950"/>
                <a:gd name="connsiteY4" fmla="*/ 7144 h 133350"/>
                <a:gd name="connsiteX5" fmla="*/ 651986 w 742950"/>
                <a:gd name="connsiteY5" fmla="*/ 7144 h 133350"/>
                <a:gd name="connsiteX6" fmla="*/ 743426 w 742950"/>
                <a:gd name="connsiteY6" fmla="*/ 98584 h 133350"/>
                <a:gd name="connsiteX7" fmla="*/ 743426 w 742950"/>
                <a:gd name="connsiteY7" fmla="*/ 98584 h 133350"/>
                <a:gd name="connsiteX8" fmla="*/ 711994 w 742950"/>
                <a:gd name="connsiteY8" fmla="*/ 1290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2950" h="133350">
                  <a:moveTo>
                    <a:pt x="711994" y="129064"/>
                  </a:moveTo>
                  <a:lnTo>
                    <a:pt x="37624" y="129064"/>
                  </a:lnTo>
                  <a:cubicBezTo>
                    <a:pt x="20479" y="129064"/>
                    <a:pt x="7144" y="115729"/>
                    <a:pt x="7144" y="98584"/>
                  </a:cubicBezTo>
                  <a:lnTo>
                    <a:pt x="7144" y="98584"/>
                  </a:lnTo>
                  <a:cubicBezTo>
                    <a:pt x="7144" y="48101"/>
                    <a:pt x="48101" y="7144"/>
                    <a:pt x="98584" y="7144"/>
                  </a:cubicBezTo>
                  <a:lnTo>
                    <a:pt x="651986" y="7144"/>
                  </a:lnTo>
                  <a:cubicBezTo>
                    <a:pt x="702469" y="7144"/>
                    <a:pt x="743426" y="48101"/>
                    <a:pt x="743426" y="98584"/>
                  </a:cubicBezTo>
                  <a:lnTo>
                    <a:pt x="743426" y="98584"/>
                  </a:lnTo>
                  <a:cubicBezTo>
                    <a:pt x="742474" y="115729"/>
                    <a:pt x="729139" y="129064"/>
                    <a:pt x="711994" y="129064"/>
                  </a:cubicBezTo>
                  <a:close/>
                </a:path>
              </a:pathLst>
            </a:custGeom>
            <a:solidFill>
              <a:schemeClr val="bg1"/>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9E7B1F7-C817-49B8-9DD5-E26AD55D88E9}"/>
                </a:ext>
              </a:extLst>
            </p:cNvPr>
            <p:cNvSpPr/>
            <p:nvPr/>
          </p:nvSpPr>
          <p:spPr>
            <a:xfrm flipH="1">
              <a:off x="9084594" y="5209427"/>
              <a:ext cx="233469" cy="233469"/>
            </a:xfrm>
            <a:custGeom>
              <a:avLst/>
              <a:gdLst>
                <a:gd name="connsiteX0" fmla="*/ 94774 w 95250"/>
                <a:gd name="connsiteY0" fmla="*/ 50959 h 95250"/>
                <a:gd name="connsiteX1" fmla="*/ 50959 w 95250"/>
                <a:gd name="connsiteY1" fmla="*/ 94774 h 95250"/>
                <a:gd name="connsiteX2" fmla="*/ 7144 w 95250"/>
                <a:gd name="connsiteY2" fmla="*/ 50959 h 95250"/>
                <a:gd name="connsiteX3" fmla="*/ 50959 w 95250"/>
                <a:gd name="connsiteY3" fmla="*/ 7144 h 95250"/>
                <a:gd name="connsiteX4" fmla="*/ 94774 w 95250"/>
                <a:gd name="connsiteY4" fmla="*/ 50959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4774" y="50959"/>
                  </a:moveTo>
                  <a:cubicBezTo>
                    <a:pt x="94774" y="74771"/>
                    <a:pt x="74771" y="94774"/>
                    <a:pt x="50959" y="94774"/>
                  </a:cubicBezTo>
                  <a:cubicBezTo>
                    <a:pt x="27146" y="94774"/>
                    <a:pt x="7144" y="74771"/>
                    <a:pt x="7144" y="50959"/>
                  </a:cubicBezTo>
                  <a:cubicBezTo>
                    <a:pt x="7144" y="27146"/>
                    <a:pt x="27146" y="7144"/>
                    <a:pt x="50959" y="7144"/>
                  </a:cubicBezTo>
                  <a:cubicBezTo>
                    <a:pt x="74771" y="7144"/>
                    <a:pt x="94774" y="27146"/>
                    <a:pt x="94774" y="50959"/>
                  </a:cubicBezTo>
                  <a:close/>
                </a:path>
              </a:pathLst>
            </a:custGeom>
            <a:solidFill>
              <a:schemeClr val="bg1"/>
            </a:solid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953A2F2-8889-4B4B-A1E8-95345B71A974}"/>
              </a:ext>
            </a:extLst>
          </p:cNvPr>
          <p:cNvGrpSpPr/>
          <p:nvPr/>
        </p:nvGrpSpPr>
        <p:grpSpPr>
          <a:xfrm>
            <a:off x="6556630" y="1246089"/>
            <a:ext cx="2365124" cy="2102607"/>
            <a:chOff x="984620" y="2262130"/>
            <a:chExt cx="3448947" cy="3448948"/>
          </a:xfrm>
        </p:grpSpPr>
        <p:sp>
          <p:nvSpPr>
            <p:cNvPr id="13" name="Oval 8">
              <a:extLst>
                <a:ext uri="{FF2B5EF4-FFF2-40B4-BE49-F238E27FC236}">
                  <a16:creationId xmlns:a16="http://schemas.microsoft.com/office/drawing/2014/main" id="{8C5DA861-6B96-4C43-8013-CD9B72782F6F}"/>
                </a:ext>
              </a:extLst>
            </p:cNvPr>
            <p:cNvSpPr/>
            <p:nvPr/>
          </p:nvSpPr>
          <p:spPr>
            <a:xfrm>
              <a:off x="984620" y="2262130"/>
              <a:ext cx="3448947" cy="3448948"/>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4" name="Oval 9">
              <a:extLst>
                <a:ext uri="{FF2B5EF4-FFF2-40B4-BE49-F238E27FC236}">
                  <a16:creationId xmlns:a16="http://schemas.microsoft.com/office/drawing/2014/main" id="{1588F595-431B-498A-9417-536DB31D01E5}"/>
                </a:ext>
              </a:extLst>
            </p:cNvPr>
            <p:cNvSpPr/>
            <p:nvPr/>
          </p:nvSpPr>
          <p:spPr>
            <a:xfrm>
              <a:off x="984620" y="2262130"/>
              <a:ext cx="3448947" cy="3448948"/>
            </a:xfrm>
            <a:prstGeom prst="ellipse">
              <a:avLst/>
            </a:prstGeom>
            <a: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a:fillRect l="-23305" r="-42566" b="55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sp>
        <p:nvSpPr>
          <p:cNvPr id="15" name="Freeform: Shape 14">
            <a:extLst>
              <a:ext uri="{FF2B5EF4-FFF2-40B4-BE49-F238E27FC236}">
                <a16:creationId xmlns:a16="http://schemas.microsoft.com/office/drawing/2014/main" id="{5577C134-19A1-4C25-8B78-B997AE4C4896}"/>
              </a:ext>
            </a:extLst>
          </p:cNvPr>
          <p:cNvSpPr/>
          <p:nvPr/>
        </p:nvSpPr>
        <p:spPr>
          <a:xfrm rot="2392028" flipH="1">
            <a:off x="8128864" y="1227116"/>
            <a:ext cx="2091480" cy="965298"/>
          </a:xfrm>
          <a:custGeom>
            <a:avLst/>
            <a:gdLst>
              <a:gd name="connsiteX0" fmla="*/ 7144 w 371475"/>
              <a:gd name="connsiteY0" fmla="*/ 145256 h 171450"/>
              <a:gd name="connsiteX1" fmla="*/ 90011 w 371475"/>
              <a:gd name="connsiteY1" fmla="*/ 32861 h 171450"/>
              <a:gd name="connsiteX2" fmla="*/ 250984 w 371475"/>
              <a:gd name="connsiteY2" fmla="*/ 7144 h 171450"/>
              <a:gd name="connsiteX3" fmla="*/ 361474 w 371475"/>
              <a:gd name="connsiteY3" fmla="*/ 103346 h 171450"/>
              <a:gd name="connsiteX4" fmla="*/ 367189 w 371475"/>
              <a:gd name="connsiteY4" fmla="*/ 139541 h 171450"/>
              <a:gd name="connsiteX5" fmla="*/ 343376 w 371475"/>
              <a:gd name="connsiteY5" fmla="*/ 143351 h 171450"/>
              <a:gd name="connsiteX6" fmla="*/ 234791 w 371475"/>
              <a:gd name="connsiteY6" fmla="*/ 58579 h 171450"/>
              <a:gd name="connsiteX7" fmla="*/ 117634 w 371475"/>
              <a:gd name="connsiteY7" fmla="*/ 76676 h 171450"/>
              <a:gd name="connsiteX8" fmla="*/ 58579 w 371475"/>
              <a:gd name="connsiteY8" fmla="*/ 16716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171450">
                <a:moveTo>
                  <a:pt x="7144" y="145256"/>
                </a:moveTo>
                <a:lnTo>
                  <a:pt x="90011" y="32861"/>
                </a:lnTo>
                <a:lnTo>
                  <a:pt x="250984" y="7144"/>
                </a:lnTo>
                <a:lnTo>
                  <a:pt x="361474" y="103346"/>
                </a:lnTo>
                <a:lnTo>
                  <a:pt x="367189" y="139541"/>
                </a:lnTo>
                <a:lnTo>
                  <a:pt x="343376" y="143351"/>
                </a:lnTo>
                <a:lnTo>
                  <a:pt x="234791" y="58579"/>
                </a:lnTo>
                <a:lnTo>
                  <a:pt x="117634" y="76676"/>
                </a:lnTo>
                <a:lnTo>
                  <a:pt x="58579" y="167164"/>
                </a:lnTo>
                <a:close/>
              </a:path>
            </a:pathLst>
          </a:custGeom>
          <a:solidFill>
            <a:schemeClr val="bg1"/>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DCA2A495-B0BF-4724-98DF-2352F6898073}"/>
              </a:ext>
            </a:extLst>
          </p:cNvPr>
          <p:cNvSpPr/>
          <p:nvPr/>
        </p:nvSpPr>
        <p:spPr>
          <a:xfrm rot="20236562" flipH="1">
            <a:off x="7654424" y="2926953"/>
            <a:ext cx="2037854" cy="1126178"/>
          </a:xfrm>
          <a:custGeom>
            <a:avLst/>
            <a:gdLst>
              <a:gd name="connsiteX0" fmla="*/ 7144 w 361950"/>
              <a:gd name="connsiteY0" fmla="*/ 114776 h 200025"/>
              <a:gd name="connsiteX1" fmla="*/ 120491 w 361950"/>
              <a:gd name="connsiteY1" fmla="*/ 194786 h 200025"/>
              <a:gd name="connsiteX2" fmla="*/ 281464 w 361950"/>
              <a:gd name="connsiteY2" fmla="*/ 169069 h 200025"/>
              <a:gd name="connsiteX3" fmla="*/ 355759 w 361950"/>
              <a:gd name="connsiteY3" fmla="*/ 43339 h 200025"/>
              <a:gd name="connsiteX4" fmla="*/ 350044 w 361950"/>
              <a:gd name="connsiteY4" fmla="*/ 7144 h 200025"/>
              <a:gd name="connsiteX5" fmla="*/ 327184 w 361950"/>
              <a:gd name="connsiteY5" fmla="*/ 10954 h 200025"/>
              <a:gd name="connsiteX6" fmla="*/ 250031 w 361950"/>
              <a:gd name="connsiteY6" fmla="*/ 125254 h 200025"/>
              <a:gd name="connsiteX7" fmla="*/ 132874 w 361950"/>
              <a:gd name="connsiteY7" fmla="*/ 144304 h 200025"/>
              <a:gd name="connsiteX8" fmla="*/ 48101 w 361950"/>
              <a:gd name="connsiteY8" fmla="*/ 7762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950" h="200025">
                <a:moveTo>
                  <a:pt x="7144" y="114776"/>
                </a:moveTo>
                <a:lnTo>
                  <a:pt x="120491" y="194786"/>
                </a:lnTo>
                <a:lnTo>
                  <a:pt x="281464" y="169069"/>
                </a:lnTo>
                <a:lnTo>
                  <a:pt x="355759" y="43339"/>
                </a:lnTo>
                <a:lnTo>
                  <a:pt x="350044" y="7144"/>
                </a:lnTo>
                <a:lnTo>
                  <a:pt x="327184" y="10954"/>
                </a:lnTo>
                <a:lnTo>
                  <a:pt x="250031" y="125254"/>
                </a:lnTo>
                <a:lnTo>
                  <a:pt x="132874" y="144304"/>
                </a:lnTo>
                <a:lnTo>
                  <a:pt x="48101" y="77629"/>
                </a:lnTo>
                <a:close/>
              </a:path>
            </a:pathLst>
          </a:custGeom>
          <a:solidFill>
            <a:schemeClr val="bg1"/>
          </a:solidFill>
          <a:ln w="9525" cap="flat">
            <a:noFill/>
            <a:prstDash val="solid"/>
            <a:miter/>
          </a:ln>
        </p:spPr>
        <p:txBody>
          <a:bodyPr rtlCol="0" anchor="ctr"/>
          <a:lstStyle/>
          <a:p>
            <a:endParaRPr lang="en-US"/>
          </a:p>
        </p:txBody>
      </p:sp>
      <p:sp>
        <p:nvSpPr>
          <p:cNvPr id="17" name="TextBox 16">
            <a:extLst>
              <a:ext uri="{FF2B5EF4-FFF2-40B4-BE49-F238E27FC236}">
                <a16:creationId xmlns:a16="http://schemas.microsoft.com/office/drawing/2014/main" id="{11DD37A7-321D-482D-A5F1-3CD1DEAB40B9}"/>
              </a:ext>
            </a:extLst>
          </p:cNvPr>
          <p:cNvSpPr txBox="1"/>
          <p:nvPr/>
        </p:nvSpPr>
        <p:spPr>
          <a:xfrm>
            <a:off x="6965866" y="1774150"/>
            <a:ext cx="2021136" cy="1077218"/>
          </a:xfrm>
          <a:prstGeom prst="rect">
            <a:avLst/>
          </a:prstGeom>
          <a:noFill/>
        </p:spPr>
        <p:txBody>
          <a:bodyPr wrap="square" rtlCol="0" anchor="ctr">
            <a:spAutoFit/>
          </a:bodyPr>
          <a:lstStyle/>
          <a:p>
            <a:r>
              <a:rPr lang="en-US" sz="3200" dirty="0">
                <a:solidFill>
                  <a:schemeClr val="accent4"/>
                </a:solidFill>
              </a:rPr>
              <a:t>Machine Learning</a:t>
            </a:r>
          </a:p>
        </p:txBody>
      </p:sp>
      <p:grpSp>
        <p:nvGrpSpPr>
          <p:cNvPr id="18" name="Group 17">
            <a:extLst>
              <a:ext uri="{FF2B5EF4-FFF2-40B4-BE49-F238E27FC236}">
                <a16:creationId xmlns:a16="http://schemas.microsoft.com/office/drawing/2014/main" id="{56B1CBAF-1EFF-4989-993C-C44E99D44B89}"/>
              </a:ext>
            </a:extLst>
          </p:cNvPr>
          <p:cNvGrpSpPr/>
          <p:nvPr/>
        </p:nvGrpSpPr>
        <p:grpSpPr>
          <a:xfrm>
            <a:off x="6878181" y="1919070"/>
            <a:ext cx="86235" cy="756643"/>
            <a:chOff x="705340" y="3177056"/>
            <a:chExt cx="86235" cy="756643"/>
          </a:xfrm>
          <a:solidFill>
            <a:schemeClr val="accent4"/>
          </a:solidFill>
        </p:grpSpPr>
        <p:sp>
          <p:nvSpPr>
            <p:cNvPr id="19" name="Rectangle 18">
              <a:extLst>
                <a:ext uri="{FF2B5EF4-FFF2-40B4-BE49-F238E27FC236}">
                  <a16:creationId xmlns:a16="http://schemas.microsoft.com/office/drawing/2014/main" id="{4ABB7C1F-0E76-4AB5-8F49-FDCBA1B0EBC8}"/>
                </a:ext>
              </a:extLst>
            </p:cNvPr>
            <p:cNvSpPr/>
            <p:nvPr/>
          </p:nvSpPr>
          <p:spPr>
            <a:xfrm>
              <a:off x="755575" y="3177699"/>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sp>
          <p:nvSpPr>
            <p:cNvPr id="20" name="Rectangle 19">
              <a:extLst>
                <a:ext uri="{FF2B5EF4-FFF2-40B4-BE49-F238E27FC236}">
                  <a16:creationId xmlns:a16="http://schemas.microsoft.com/office/drawing/2014/main" id="{AAB6DD3F-36D7-4C3D-8530-2D536CAC049C}"/>
                </a:ext>
              </a:extLst>
            </p:cNvPr>
            <p:cNvSpPr/>
            <p:nvPr/>
          </p:nvSpPr>
          <p:spPr>
            <a:xfrm>
              <a:off x="705340" y="3177056"/>
              <a:ext cx="36000" cy="75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22AAE4"/>
                </a:solidFill>
              </a:endParaRPr>
            </a:p>
          </p:txBody>
        </p:sp>
      </p:grpSp>
    </p:spTree>
    <p:extLst>
      <p:ext uri="{BB962C8B-B14F-4D97-AF65-F5344CB8AC3E}">
        <p14:creationId xmlns:p14="http://schemas.microsoft.com/office/powerpoint/2010/main" val="4071964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3">
            <a:extLst>
              <a:ext uri="{FF2B5EF4-FFF2-40B4-BE49-F238E27FC236}">
                <a16:creationId xmlns:a16="http://schemas.microsoft.com/office/drawing/2014/main" id="{C03BA41F-3257-4FB3-B1A2-343217835E75}"/>
              </a:ext>
            </a:extLst>
          </p:cNvPr>
          <p:cNvGraphicFramePr/>
          <p:nvPr/>
        </p:nvGraphicFramePr>
        <p:xfrm>
          <a:off x="7536160" y="1508787"/>
          <a:ext cx="3456384" cy="3287991"/>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 Placeholder 1"/>
          <p:cNvSpPr>
            <a:spLocks noGrp="1"/>
          </p:cNvSpPr>
          <p:nvPr>
            <p:ph type="body" sz="quarter" idx="10"/>
          </p:nvPr>
        </p:nvSpPr>
        <p:spPr/>
        <p:txBody>
          <a:bodyPr/>
          <a:lstStyle/>
          <a:p>
            <a:r>
              <a:rPr lang="en-US" sz="3733"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 PROPOSED SYSTEM</a:t>
            </a:r>
            <a:endParaRPr lang="ko-KR" altLang="en-US" sz="3733" dirty="0">
              <a:solidFill>
                <a:srgbClr val="C00000"/>
              </a:solidFill>
            </a:endParaRPr>
          </a:p>
        </p:txBody>
      </p:sp>
      <p:graphicFrame>
        <p:nvGraphicFramePr>
          <p:cNvPr id="4" name="Chart 3"/>
          <p:cNvGraphicFramePr/>
          <p:nvPr/>
        </p:nvGraphicFramePr>
        <p:xfrm>
          <a:off x="1295467" y="1508787"/>
          <a:ext cx="3456384" cy="328799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nvGraphicFramePr>
        <p:xfrm>
          <a:off x="7536160" y="1508787"/>
          <a:ext cx="3456384" cy="3287991"/>
        </p:xfrm>
        <a:graphic>
          <a:graphicData uri="http://schemas.openxmlformats.org/drawingml/2006/chart">
            <c:chart xmlns:c="http://schemas.openxmlformats.org/drawingml/2006/chart" xmlns:r="http://schemas.openxmlformats.org/officeDocument/2006/relationships" r:id="rId4"/>
          </a:graphicData>
        </a:graphic>
      </p:graphicFrame>
      <p:sp>
        <p:nvSpPr>
          <p:cNvPr id="8" name="Trapezoid 13"/>
          <p:cNvSpPr/>
          <p:nvPr/>
        </p:nvSpPr>
        <p:spPr>
          <a:xfrm>
            <a:off x="2720683" y="2896598"/>
            <a:ext cx="605952" cy="51236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9" name="Rectangle 18"/>
          <p:cNvSpPr/>
          <p:nvPr/>
        </p:nvSpPr>
        <p:spPr>
          <a:xfrm>
            <a:off x="8983558" y="2929685"/>
            <a:ext cx="561591" cy="446196"/>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5" name="Isosceles Triangle 4"/>
          <p:cNvSpPr/>
          <p:nvPr/>
        </p:nvSpPr>
        <p:spPr>
          <a:xfrm rot="16200000">
            <a:off x="4418638" y="2306982"/>
            <a:ext cx="865621" cy="37311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2" name="TextBox 11"/>
          <p:cNvSpPr txBox="1"/>
          <p:nvPr/>
        </p:nvSpPr>
        <p:spPr>
          <a:xfrm>
            <a:off x="5069296" y="1879585"/>
            <a:ext cx="2839091" cy="1446935"/>
          </a:xfrm>
          <a:prstGeom prst="rect">
            <a:avLst/>
          </a:prstGeom>
          <a:noFill/>
        </p:spPr>
        <p:txBody>
          <a:bodyPr wrap="square" rtlCol="0">
            <a:spAutoFit/>
          </a:bodyPr>
          <a:lstStyle/>
          <a:p>
            <a:r>
              <a:rPr lang="en-US" sz="1467" dirty="0">
                <a:solidFill>
                  <a:schemeClr val="accent5">
                    <a:lumMod val="75000"/>
                  </a:schemeClr>
                </a:solidFill>
                <a:latin typeface="Arial" panose="020B0604020202020204" pitchFamily="34" charset="0"/>
                <a:cs typeface="Arial" panose="020B0604020202020204" pitchFamily="34" charset="0"/>
              </a:rPr>
              <a:t>The proposed system consist 3 stages – speech signal acquisition, emotion pattern classification and the calculation of index with mobile agent</a:t>
            </a:r>
            <a:endParaRPr lang="ko-KR" altLang="en-US" sz="1467" dirty="0">
              <a:solidFill>
                <a:schemeClr val="accent5">
                  <a:lumMod val="75000"/>
                </a:schemeClr>
              </a:solidFill>
              <a:cs typeface="Arial" pitchFamily="34" charset="0"/>
            </a:endParaRPr>
          </a:p>
        </p:txBody>
      </p:sp>
      <p:sp>
        <p:nvSpPr>
          <p:cNvPr id="15" name="TextBox 14"/>
          <p:cNvSpPr txBox="1"/>
          <p:nvPr/>
        </p:nvSpPr>
        <p:spPr>
          <a:xfrm>
            <a:off x="4829624" y="3375482"/>
            <a:ext cx="2455048" cy="1446935"/>
          </a:xfrm>
          <a:prstGeom prst="rect">
            <a:avLst/>
          </a:prstGeom>
          <a:noFill/>
        </p:spPr>
        <p:txBody>
          <a:bodyPr wrap="square" rtlCol="0">
            <a:spAutoFit/>
          </a:bodyPr>
          <a:lstStyle/>
          <a:p>
            <a:pPr algn="r"/>
            <a:r>
              <a:rPr lang="en-US" sz="1467" dirty="0">
                <a:solidFill>
                  <a:schemeClr val="accent5">
                    <a:lumMod val="75000"/>
                  </a:schemeClr>
                </a:solidFill>
                <a:latin typeface="Arial" panose="020B0604020202020204" pitchFamily="34" charset="0"/>
                <a:cs typeface="Arial" panose="020B0604020202020204" pitchFamily="34" charset="0"/>
              </a:rPr>
              <a:t>A speech signal is first picked up by the microphone of the cellular phone and then transmitted to the emotion recognition server</a:t>
            </a:r>
            <a:endParaRPr lang="ko-KR" altLang="en-US" sz="1467" dirty="0">
              <a:solidFill>
                <a:schemeClr val="accent5">
                  <a:lumMod val="75000"/>
                </a:schemeClr>
              </a:solidFill>
              <a:cs typeface="Arial" pitchFamily="34" charset="0"/>
            </a:endParaRPr>
          </a:p>
        </p:txBody>
      </p:sp>
      <p:sp>
        <p:nvSpPr>
          <p:cNvPr id="17" name="Isosceles Triangle 16"/>
          <p:cNvSpPr/>
          <p:nvPr/>
        </p:nvSpPr>
        <p:spPr>
          <a:xfrm rot="5400000">
            <a:off x="7103349" y="3828798"/>
            <a:ext cx="865621" cy="37311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0" name="Rounded Rectangle 9"/>
          <p:cNvSpPr/>
          <p:nvPr/>
        </p:nvSpPr>
        <p:spPr>
          <a:xfrm>
            <a:off x="1295467" y="4965171"/>
            <a:ext cx="9601067" cy="1344149"/>
          </a:xfrm>
          <a:prstGeom prst="roundRect">
            <a:avLst>
              <a:gd name="adj" fmla="val 1430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
        <p:nvSpPr>
          <p:cNvPr id="19" name="TextBox 18"/>
          <p:cNvSpPr txBox="1"/>
          <p:nvPr/>
        </p:nvSpPr>
        <p:spPr>
          <a:xfrm>
            <a:off x="1741942" y="5206359"/>
            <a:ext cx="8695741" cy="830997"/>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Then the queried speech is classified with confidence probability and the classification result will be reported and transmitted to the mobile agent, based on the probability of emotion classification</a:t>
            </a:r>
            <a:endParaRPr lang="en-US" altLang="ko-KR" sz="1600" dirty="0">
              <a:solidFill>
                <a:schemeClr val="bg1"/>
              </a:solidFill>
              <a:cs typeface="Arial" pitchFamily="34" charset="0"/>
            </a:endParaRPr>
          </a:p>
        </p:txBody>
      </p:sp>
      <p:sp>
        <p:nvSpPr>
          <p:cNvPr id="21" name="Rounded Rectangle 7">
            <a:extLst>
              <a:ext uri="{FF2B5EF4-FFF2-40B4-BE49-F238E27FC236}">
                <a16:creationId xmlns:a16="http://schemas.microsoft.com/office/drawing/2014/main" id="{018617F6-DE30-43A0-8BFC-2B16757E97AE}"/>
              </a:ext>
            </a:extLst>
          </p:cNvPr>
          <p:cNvSpPr/>
          <p:nvPr/>
        </p:nvSpPr>
        <p:spPr>
          <a:xfrm>
            <a:off x="2761626" y="2559447"/>
            <a:ext cx="540873" cy="883359"/>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spTree>
    <p:extLst>
      <p:ext uri="{BB962C8B-B14F-4D97-AF65-F5344CB8AC3E}">
        <p14:creationId xmlns:p14="http://schemas.microsoft.com/office/powerpoint/2010/main" val="3545423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A4D26-FE40-4D6F-9E87-6391019E432F}"/>
              </a:ext>
            </a:extLst>
          </p:cNvPr>
          <p:cNvSpPr>
            <a:spLocks noGrp="1"/>
          </p:cNvSpPr>
          <p:nvPr>
            <p:ph type="title"/>
          </p:nvPr>
        </p:nvSpPr>
        <p:spPr>
          <a:xfrm>
            <a:off x="693057" y="328738"/>
            <a:ext cx="10515600" cy="1325563"/>
          </a:xfrm>
        </p:spPr>
        <p:txBody>
          <a:bodyPr>
            <a:normAutofit fontScale="90000"/>
          </a:bodyPr>
          <a:lstStyle/>
          <a:p>
            <a:pPr algn="ctr"/>
            <a:r>
              <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DATAFLOW DIAGRAM</a:t>
            </a:r>
            <a:br>
              <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br>
              <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en-US" sz="27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- 0</a:t>
            </a:r>
            <a:endPar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526B4331-F030-4401-8701-70B21EF283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9521" y="2602370"/>
            <a:ext cx="8142672" cy="3311525"/>
          </a:xfrm>
        </p:spPr>
      </p:pic>
    </p:spTree>
    <p:extLst>
      <p:ext uri="{BB962C8B-B14F-4D97-AF65-F5344CB8AC3E}">
        <p14:creationId xmlns:p14="http://schemas.microsoft.com/office/powerpoint/2010/main" val="188952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E792-729B-4840-ACF0-FD9F95B24AE9}"/>
              </a:ext>
            </a:extLst>
          </p:cNvPr>
          <p:cNvSpPr>
            <a:spLocks noGrp="1"/>
          </p:cNvSpPr>
          <p:nvPr>
            <p:ph type="title"/>
          </p:nvPr>
        </p:nvSpPr>
        <p:spPr>
          <a:xfrm>
            <a:off x="685628" y="424422"/>
            <a:ext cx="10396882" cy="1151965"/>
          </a:xfrm>
        </p:spPr>
        <p:txBody>
          <a:bodyPr>
            <a:normAutofit/>
          </a:bodyPr>
          <a:lstStyle/>
          <a:p>
            <a:pPr algn="ctr"/>
            <a:r>
              <a:rPr lang="en-US" sz="2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LEVEL - 1</a:t>
            </a:r>
          </a:p>
        </p:txBody>
      </p:sp>
      <p:pic>
        <p:nvPicPr>
          <p:cNvPr id="7" name="Content Placeholder 6">
            <a:extLst>
              <a:ext uri="{FF2B5EF4-FFF2-40B4-BE49-F238E27FC236}">
                <a16:creationId xmlns:a16="http://schemas.microsoft.com/office/drawing/2014/main" id="{3A321C96-BBA9-4330-B902-32F054EEE0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0783" y="1576387"/>
            <a:ext cx="8630433" cy="4091474"/>
          </a:xfrm>
        </p:spPr>
      </p:pic>
    </p:spTree>
    <p:extLst>
      <p:ext uri="{BB962C8B-B14F-4D97-AF65-F5344CB8AC3E}">
        <p14:creationId xmlns:p14="http://schemas.microsoft.com/office/powerpoint/2010/main" val="333410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04F2-8BB6-4552-A0EC-7C1837D21849}"/>
              </a:ext>
            </a:extLst>
          </p:cNvPr>
          <p:cNvSpPr>
            <a:spLocks noGrp="1"/>
          </p:cNvSpPr>
          <p:nvPr>
            <p:ph type="title"/>
          </p:nvPr>
        </p:nvSpPr>
        <p:spPr>
          <a:xfrm>
            <a:off x="685800" y="121474"/>
            <a:ext cx="10396882" cy="1151965"/>
          </a:xfrm>
        </p:spPr>
        <p:txBody>
          <a:bodyPr>
            <a:normAutofit/>
          </a:bodyPr>
          <a:lstStyle/>
          <a:p>
            <a:pPr algn="ctr"/>
            <a:r>
              <a:rPr lang="en-US" sz="48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TEST CASES</a:t>
            </a:r>
          </a:p>
        </p:txBody>
      </p:sp>
      <p:graphicFrame>
        <p:nvGraphicFramePr>
          <p:cNvPr id="4" name="Table 4">
            <a:extLst>
              <a:ext uri="{FF2B5EF4-FFF2-40B4-BE49-F238E27FC236}">
                <a16:creationId xmlns:a16="http://schemas.microsoft.com/office/drawing/2014/main" id="{BBBCFCDB-7C04-4126-9A65-12024F3D9962}"/>
              </a:ext>
            </a:extLst>
          </p:cNvPr>
          <p:cNvGraphicFramePr>
            <a:graphicFrameLocks noGrp="1"/>
          </p:cNvGraphicFramePr>
          <p:nvPr>
            <p:ph sz="quarter" idx="13"/>
            <p:extLst>
              <p:ext uri="{D42A27DB-BD31-4B8C-83A1-F6EECF244321}">
                <p14:modId xmlns:p14="http://schemas.microsoft.com/office/powerpoint/2010/main" val="965398568"/>
              </p:ext>
            </p:extLst>
          </p:nvPr>
        </p:nvGraphicFramePr>
        <p:xfrm>
          <a:off x="685800" y="1427985"/>
          <a:ext cx="10394950" cy="3955383"/>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3014294109"/>
                    </a:ext>
                  </a:extLst>
                </a:gridCol>
                <a:gridCol w="5197475">
                  <a:extLst>
                    <a:ext uri="{9D8B030D-6E8A-4147-A177-3AD203B41FA5}">
                      <a16:colId xmlns:a16="http://schemas.microsoft.com/office/drawing/2014/main" val="3831383321"/>
                    </a:ext>
                  </a:extLst>
                </a:gridCol>
              </a:tblGrid>
              <a:tr h="467979">
                <a:tc>
                  <a:txBody>
                    <a:bodyPr/>
                    <a:lstStyle/>
                    <a:p>
                      <a:r>
                        <a:rPr lang="en-US" dirty="0">
                          <a:latin typeface="Times New Roman" panose="02020603050405020304" pitchFamily="18" charset="0"/>
                          <a:cs typeface="Times New Roman" panose="02020603050405020304" pitchFamily="18" charset="0"/>
                        </a:rPr>
                        <a:t>TEST CASE</a:t>
                      </a:r>
                    </a:p>
                  </a:txBody>
                  <a:tcPr/>
                </a:tc>
                <a:tc>
                  <a:txBody>
                    <a:bodyPr/>
                    <a:lstStyle/>
                    <a:p>
                      <a:r>
                        <a:rPr lang="en-US" dirty="0">
                          <a:latin typeface="Times New Roman" panose="02020603050405020304" pitchFamily="18" charset="0"/>
                          <a:cs typeface="Times New Roman" panose="02020603050405020304" pitchFamily="18" charset="0"/>
                        </a:rPr>
                        <a:t>UNIT TESTING</a:t>
                      </a:r>
                    </a:p>
                  </a:txBody>
                  <a:tcPr/>
                </a:tc>
                <a:extLst>
                  <a:ext uri="{0D108BD9-81ED-4DB2-BD59-A6C34878D82A}">
                    <a16:rowId xmlns:a16="http://schemas.microsoft.com/office/drawing/2014/main" val="1654012921"/>
                  </a:ext>
                </a:extLst>
              </a:tr>
              <a:tr h="467979">
                <a:tc>
                  <a:txBody>
                    <a:bodyPr/>
                    <a:lstStyle/>
                    <a:p>
                      <a:r>
                        <a:rPr lang="en-US" dirty="0">
                          <a:latin typeface="Times New Roman" panose="02020603050405020304" pitchFamily="18" charset="0"/>
                          <a:cs typeface="Times New Roman" panose="02020603050405020304" pitchFamily="18" charset="0"/>
                        </a:rPr>
                        <a:t>TEST NAME</a:t>
                      </a:r>
                    </a:p>
                  </a:txBody>
                  <a:tcPr/>
                </a:tc>
                <a:tc>
                  <a:txBody>
                    <a:bodyPr/>
                    <a:lstStyle/>
                    <a:p>
                      <a:r>
                        <a:rPr lang="en-US" dirty="0">
                          <a:latin typeface="Times New Roman" panose="02020603050405020304" pitchFamily="18" charset="0"/>
                          <a:cs typeface="Times New Roman" panose="02020603050405020304" pitchFamily="18" charset="0"/>
                        </a:rPr>
                        <a:t>PREDICTION</a:t>
                      </a:r>
                    </a:p>
                  </a:txBody>
                  <a:tcPr/>
                </a:tc>
                <a:extLst>
                  <a:ext uri="{0D108BD9-81ED-4DB2-BD59-A6C34878D82A}">
                    <a16:rowId xmlns:a16="http://schemas.microsoft.com/office/drawing/2014/main" val="1551879008"/>
                  </a:ext>
                </a:extLst>
              </a:tr>
              <a:tr h="467979">
                <a:tc>
                  <a:txBody>
                    <a:bodyPr/>
                    <a:lstStyle/>
                    <a:p>
                      <a:r>
                        <a:rPr lang="en-US" dirty="0">
                          <a:latin typeface="Times New Roman" panose="02020603050405020304" pitchFamily="18" charset="0"/>
                          <a:cs typeface="Times New Roman" panose="02020603050405020304" pitchFamily="18" charset="0"/>
                        </a:rPr>
                        <a:t>ITEMS BEING TESTED</a:t>
                      </a:r>
                    </a:p>
                  </a:txBody>
                  <a:tcPr/>
                </a:tc>
                <a:tc>
                  <a:txBody>
                    <a:bodyPr/>
                    <a:lstStyle/>
                    <a:p>
                      <a:r>
                        <a:rPr lang="en-US" dirty="0">
                          <a:latin typeface="Times New Roman" panose="02020603050405020304" pitchFamily="18" charset="0"/>
                          <a:cs typeface="Times New Roman" panose="02020603050405020304" pitchFamily="18" charset="0"/>
                        </a:rPr>
                        <a:t>PREDICT</a:t>
                      </a:r>
                    </a:p>
                  </a:txBody>
                  <a:tcPr/>
                </a:tc>
                <a:extLst>
                  <a:ext uri="{0D108BD9-81ED-4DB2-BD59-A6C34878D82A}">
                    <a16:rowId xmlns:a16="http://schemas.microsoft.com/office/drawing/2014/main" val="545441277"/>
                  </a:ext>
                </a:extLst>
              </a:tr>
              <a:tr h="467979">
                <a:tc>
                  <a:txBody>
                    <a:bodyPr/>
                    <a:lstStyle/>
                    <a:p>
                      <a:r>
                        <a:rPr lang="en-US" dirty="0">
                          <a:latin typeface="Times New Roman" panose="02020603050405020304" pitchFamily="18" charset="0"/>
                          <a:cs typeface="Times New Roman" panose="02020603050405020304" pitchFamily="18" charset="0"/>
                        </a:rPr>
                        <a:t>SAMPLE INPUT</a:t>
                      </a:r>
                    </a:p>
                  </a:txBody>
                  <a:tcPr/>
                </a:tc>
                <a:tc>
                  <a:txBody>
                    <a:bodyPr/>
                    <a:lstStyle/>
                    <a:p>
                      <a:r>
                        <a:rPr lang="en-US" dirty="0">
                          <a:latin typeface="Times New Roman" panose="02020603050405020304" pitchFamily="18" charset="0"/>
                          <a:cs typeface="Times New Roman" panose="02020603050405020304" pitchFamily="18" charset="0"/>
                        </a:rPr>
                        <a:t>ACCURATE EMOTIONS(AUDIO)</a:t>
                      </a:r>
                    </a:p>
                  </a:txBody>
                  <a:tcPr/>
                </a:tc>
                <a:extLst>
                  <a:ext uri="{0D108BD9-81ED-4DB2-BD59-A6C34878D82A}">
                    <a16:rowId xmlns:a16="http://schemas.microsoft.com/office/drawing/2014/main" val="2381163474"/>
                  </a:ext>
                </a:extLst>
              </a:tr>
              <a:tr h="807744">
                <a:tc>
                  <a:txBody>
                    <a:bodyPr/>
                    <a:lstStyle/>
                    <a:p>
                      <a:r>
                        <a:rPr lang="en-US" dirty="0">
                          <a:latin typeface="Times New Roman" panose="02020603050405020304" pitchFamily="18" charset="0"/>
                          <a:cs typeface="Times New Roman" panose="02020603050405020304" pitchFamily="18" charset="0"/>
                        </a:rPr>
                        <a:t>EXPECTED OUTPUT</a:t>
                      </a:r>
                    </a:p>
                  </a:txBody>
                  <a:tcPr/>
                </a:tc>
                <a:tc>
                  <a:txBody>
                    <a:bodyPr/>
                    <a:lstStyle/>
                    <a:p>
                      <a:r>
                        <a:rPr lang="en-US" dirty="0">
                          <a:latin typeface="Times New Roman" panose="02020603050405020304" pitchFamily="18" charset="0"/>
                          <a:cs typeface="Times New Roman" panose="02020603050405020304" pitchFamily="18" charset="0"/>
                        </a:rPr>
                        <a:t>EMOTION RECOGNITION IS DONE BASED ON THE INPUT FILES.</a:t>
                      </a:r>
                    </a:p>
                  </a:txBody>
                  <a:tcPr/>
                </a:tc>
                <a:extLst>
                  <a:ext uri="{0D108BD9-81ED-4DB2-BD59-A6C34878D82A}">
                    <a16:rowId xmlns:a16="http://schemas.microsoft.com/office/drawing/2014/main" val="3560177617"/>
                  </a:ext>
                </a:extLst>
              </a:tr>
              <a:tr h="807744">
                <a:tc>
                  <a:txBody>
                    <a:bodyPr/>
                    <a:lstStyle/>
                    <a:p>
                      <a:r>
                        <a:rPr lang="en-US" dirty="0">
                          <a:latin typeface="Times New Roman" panose="02020603050405020304" pitchFamily="18" charset="0"/>
                          <a:cs typeface="Times New Roman" panose="02020603050405020304" pitchFamily="18" charset="0"/>
                        </a:rPr>
                        <a:t>ACTUAL OUTPUT</a:t>
                      </a:r>
                    </a:p>
                  </a:txBody>
                  <a:tcPr/>
                </a:tc>
                <a:tc>
                  <a:txBody>
                    <a:bodyPr/>
                    <a:lstStyle/>
                    <a:p>
                      <a:r>
                        <a:rPr lang="en-US" dirty="0">
                          <a:latin typeface="Times New Roman" panose="02020603050405020304" pitchFamily="18" charset="0"/>
                          <a:cs typeface="Times New Roman" panose="02020603050405020304" pitchFamily="18" charset="0"/>
                        </a:rPr>
                        <a:t>SUCCESSFUL SPEECH EMOTION RECOGNITION</a:t>
                      </a:r>
                    </a:p>
                  </a:txBody>
                  <a:tcPr/>
                </a:tc>
                <a:extLst>
                  <a:ext uri="{0D108BD9-81ED-4DB2-BD59-A6C34878D82A}">
                    <a16:rowId xmlns:a16="http://schemas.microsoft.com/office/drawing/2014/main" val="3591251780"/>
                  </a:ext>
                </a:extLst>
              </a:tr>
              <a:tr h="467979">
                <a:tc>
                  <a:txBody>
                    <a:bodyPr/>
                    <a:lstStyle/>
                    <a:p>
                      <a:r>
                        <a:rPr lang="en-US" dirty="0">
                          <a:latin typeface="Times New Roman" panose="02020603050405020304" pitchFamily="18" charset="0"/>
                          <a:cs typeface="Times New Roman" panose="02020603050405020304" pitchFamily="18" charset="0"/>
                        </a:rPr>
                        <a:t>REMARKS</a:t>
                      </a:r>
                    </a:p>
                  </a:txBody>
                  <a:tcPr/>
                </a:tc>
                <a:tc>
                  <a:txBody>
                    <a:bodyPr/>
                    <a:lstStyle/>
                    <a:p>
                      <a:r>
                        <a:rPr lang="en-US"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436142360"/>
                  </a:ext>
                </a:extLst>
              </a:tr>
            </a:tbl>
          </a:graphicData>
        </a:graphic>
      </p:graphicFrame>
      <p:sp>
        <p:nvSpPr>
          <p:cNvPr id="5" name="Oval 4">
            <a:extLst>
              <a:ext uri="{FF2B5EF4-FFF2-40B4-BE49-F238E27FC236}">
                <a16:creationId xmlns:a16="http://schemas.microsoft.com/office/drawing/2014/main" id="{80A169AD-7189-4BE2-BE88-E3BB6223DAB0}"/>
              </a:ext>
            </a:extLst>
          </p:cNvPr>
          <p:cNvSpPr/>
          <p:nvPr/>
        </p:nvSpPr>
        <p:spPr>
          <a:xfrm>
            <a:off x="365722" y="5653824"/>
            <a:ext cx="640156" cy="643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E5BA167C-25DA-4FB3-BB0E-D87301C1EC58}"/>
              </a:ext>
            </a:extLst>
          </p:cNvPr>
          <p:cNvSpPr txBox="1"/>
          <p:nvPr/>
        </p:nvSpPr>
        <p:spPr>
          <a:xfrm>
            <a:off x="450647" y="5775741"/>
            <a:ext cx="470305" cy="400110"/>
          </a:xfrm>
          <a:prstGeom prst="rect">
            <a:avLst/>
          </a:prstGeom>
          <a:noFill/>
        </p:spPr>
        <p:txBody>
          <a:bodyPr wrap="square" rtlCol="0">
            <a:spAutoFit/>
          </a:bodyPr>
          <a:lstStyle/>
          <a:p>
            <a:pPr algn="ctr"/>
            <a:r>
              <a:rPr lang="en-US" altLang="ko-KR"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rPr>
              <a:t>01</a:t>
            </a:r>
            <a:endParaRPr lang="ko-KR" altLang="en-US"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414170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BBCFCDB-7C04-4126-9A65-12024F3D9962}"/>
              </a:ext>
            </a:extLst>
          </p:cNvPr>
          <p:cNvGraphicFramePr>
            <a:graphicFrameLocks noGrp="1"/>
          </p:cNvGraphicFramePr>
          <p:nvPr>
            <p:ph sz="quarter" idx="13"/>
            <p:extLst>
              <p:ext uri="{D42A27DB-BD31-4B8C-83A1-F6EECF244321}">
                <p14:modId xmlns:p14="http://schemas.microsoft.com/office/powerpoint/2010/main" val="1933770916"/>
              </p:ext>
            </p:extLst>
          </p:nvPr>
        </p:nvGraphicFramePr>
        <p:xfrm>
          <a:off x="685799" y="978794"/>
          <a:ext cx="10394950" cy="3940752"/>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3014294109"/>
                    </a:ext>
                  </a:extLst>
                </a:gridCol>
                <a:gridCol w="5197475">
                  <a:extLst>
                    <a:ext uri="{9D8B030D-6E8A-4147-A177-3AD203B41FA5}">
                      <a16:colId xmlns:a16="http://schemas.microsoft.com/office/drawing/2014/main" val="3831383321"/>
                    </a:ext>
                  </a:extLst>
                </a:gridCol>
              </a:tblGrid>
              <a:tr h="550112">
                <a:tc>
                  <a:txBody>
                    <a:bodyPr/>
                    <a:lstStyle/>
                    <a:p>
                      <a:r>
                        <a:rPr lang="en-US" dirty="0">
                          <a:latin typeface="Times New Roman" panose="02020603050405020304" pitchFamily="18" charset="0"/>
                          <a:cs typeface="Times New Roman" panose="02020603050405020304" pitchFamily="18" charset="0"/>
                        </a:rPr>
                        <a:t>TEST CASE</a:t>
                      </a:r>
                    </a:p>
                  </a:txBody>
                  <a:tcPr/>
                </a:tc>
                <a:tc>
                  <a:txBody>
                    <a:bodyPr/>
                    <a:lstStyle/>
                    <a:p>
                      <a:r>
                        <a:rPr lang="en-US" dirty="0">
                          <a:latin typeface="Times New Roman" panose="02020603050405020304" pitchFamily="18" charset="0"/>
                          <a:cs typeface="Times New Roman" panose="02020603050405020304" pitchFamily="18" charset="0"/>
                        </a:rPr>
                        <a:t>INTEGRATION TESTING</a:t>
                      </a:r>
                    </a:p>
                  </a:txBody>
                  <a:tcPr/>
                </a:tc>
                <a:extLst>
                  <a:ext uri="{0D108BD9-81ED-4DB2-BD59-A6C34878D82A}">
                    <a16:rowId xmlns:a16="http://schemas.microsoft.com/office/drawing/2014/main" val="1654012921"/>
                  </a:ext>
                </a:extLst>
              </a:tr>
              <a:tr h="550112">
                <a:tc>
                  <a:txBody>
                    <a:bodyPr/>
                    <a:lstStyle/>
                    <a:p>
                      <a:r>
                        <a:rPr lang="en-US" dirty="0">
                          <a:latin typeface="Times New Roman" panose="02020603050405020304" pitchFamily="18" charset="0"/>
                          <a:cs typeface="Times New Roman" panose="02020603050405020304" pitchFamily="18" charset="0"/>
                        </a:rPr>
                        <a:t>TEST NAME</a:t>
                      </a:r>
                    </a:p>
                  </a:txBody>
                  <a:tcPr/>
                </a:tc>
                <a:tc>
                  <a:txBody>
                    <a:bodyPr/>
                    <a:lstStyle/>
                    <a:p>
                      <a:r>
                        <a:rPr lang="en-US" dirty="0">
                          <a:latin typeface="Times New Roman" panose="02020603050405020304" pitchFamily="18" charset="0"/>
                          <a:cs typeface="Times New Roman" panose="02020603050405020304" pitchFamily="18" charset="0"/>
                        </a:rPr>
                        <a:t>PREDICTION</a:t>
                      </a:r>
                    </a:p>
                  </a:txBody>
                  <a:tcPr/>
                </a:tc>
                <a:extLst>
                  <a:ext uri="{0D108BD9-81ED-4DB2-BD59-A6C34878D82A}">
                    <a16:rowId xmlns:a16="http://schemas.microsoft.com/office/drawing/2014/main" val="1551879008"/>
                  </a:ext>
                </a:extLst>
              </a:tr>
              <a:tr h="550112">
                <a:tc>
                  <a:txBody>
                    <a:bodyPr/>
                    <a:lstStyle/>
                    <a:p>
                      <a:r>
                        <a:rPr lang="en-US" dirty="0">
                          <a:latin typeface="Times New Roman" panose="02020603050405020304" pitchFamily="18" charset="0"/>
                          <a:cs typeface="Times New Roman" panose="02020603050405020304" pitchFamily="18" charset="0"/>
                        </a:rPr>
                        <a:t>ITEMS BEING TESTED</a:t>
                      </a:r>
                    </a:p>
                  </a:txBody>
                  <a:tcPr/>
                </a:tc>
                <a:tc>
                  <a:txBody>
                    <a:bodyPr/>
                    <a:lstStyle/>
                    <a:p>
                      <a:r>
                        <a:rPr lang="en-US" dirty="0">
                          <a:latin typeface="Times New Roman" panose="02020603050405020304" pitchFamily="18" charset="0"/>
                          <a:cs typeface="Times New Roman" panose="02020603050405020304" pitchFamily="18" charset="0"/>
                        </a:rPr>
                        <a:t>PREDICT</a:t>
                      </a:r>
                    </a:p>
                  </a:txBody>
                  <a:tcPr/>
                </a:tc>
                <a:extLst>
                  <a:ext uri="{0D108BD9-81ED-4DB2-BD59-A6C34878D82A}">
                    <a16:rowId xmlns:a16="http://schemas.microsoft.com/office/drawing/2014/main" val="545441277"/>
                  </a:ext>
                </a:extLst>
              </a:tr>
              <a:tr h="550112">
                <a:tc>
                  <a:txBody>
                    <a:bodyPr/>
                    <a:lstStyle/>
                    <a:p>
                      <a:r>
                        <a:rPr lang="en-US" dirty="0">
                          <a:latin typeface="Times New Roman" panose="02020603050405020304" pitchFamily="18" charset="0"/>
                          <a:cs typeface="Times New Roman" panose="02020603050405020304" pitchFamily="18" charset="0"/>
                        </a:rPr>
                        <a:t>SAMPLE INPUT</a:t>
                      </a:r>
                    </a:p>
                  </a:txBody>
                  <a:tcPr/>
                </a:tc>
                <a:tc>
                  <a:txBody>
                    <a:bodyPr/>
                    <a:lstStyle/>
                    <a:p>
                      <a:r>
                        <a:rPr lang="en-US" dirty="0">
                          <a:latin typeface="Times New Roman" panose="02020603050405020304" pitchFamily="18" charset="0"/>
                          <a:cs typeface="Times New Roman" panose="02020603050405020304" pitchFamily="18" charset="0"/>
                        </a:rPr>
                        <a:t>INCORRECT AUDIO FILES </a:t>
                      </a:r>
                    </a:p>
                  </a:txBody>
                  <a:tcPr/>
                </a:tc>
                <a:extLst>
                  <a:ext uri="{0D108BD9-81ED-4DB2-BD59-A6C34878D82A}">
                    <a16:rowId xmlns:a16="http://schemas.microsoft.com/office/drawing/2014/main" val="2381163474"/>
                  </a:ext>
                </a:extLst>
              </a:tr>
              <a:tr h="550112">
                <a:tc>
                  <a:txBody>
                    <a:bodyPr/>
                    <a:lstStyle/>
                    <a:p>
                      <a:r>
                        <a:rPr lang="en-US" dirty="0">
                          <a:latin typeface="Times New Roman" panose="02020603050405020304" pitchFamily="18" charset="0"/>
                          <a:cs typeface="Times New Roman" panose="02020603050405020304" pitchFamily="18" charset="0"/>
                        </a:rPr>
                        <a:t>EXPECTED OUTPUT</a:t>
                      </a:r>
                    </a:p>
                  </a:txBody>
                  <a:tcPr/>
                </a:tc>
                <a:tc>
                  <a:txBody>
                    <a:bodyPr/>
                    <a:lstStyle/>
                    <a:p>
                      <a:r>
                        <a:rPr lang="en-US" dirty="0">
                          <a:latin typeface="Times New Roman" panose="02020603050405020304" pitchFamily="18" charset="0"/>
                          <a:cs typeface="Times New Roman" panose="02020603050405020304" pitchFamily="18" charset="0"/>
                        </a:rPr>
                        <a:t>INACCURATE EMOTIONS DISPLAYED ON INVALID AUDIO FILES</a:t>
                      </a:r>
                    </a:p>
                  </a:txBody>
                  <a:tcPr/>
                </a:tc>
                <a:extLst>
                  <a:ext uri="{0D108BD9-81ED-4DB2-BD59-A6C34878D82A}">
                    <a16:rowId xmlns:a16="http://schemas.microsoft.com/office/drawing/2014/main" val="3560177617"/>
                  </a:ext>
                </a:extLst>
              </a:tr>
              <a:tr h="550112">
                <a:tc>
                  <a:txBody>
                    <a:bodyPr/>
                    <a:lstStyle/>
                    <a:p>
                      <a:r>
                        <a:rPr lang="en-US" dirty="0">
                          <a:latin typeface="Times New Roman" panose="02020603050405020304" pitchFamily="18" charset="0"/>
                          <a:cs typeface="Times New Roman" panose="02020603050405020304" pitchFamily="18" charset="0"/>
                        </a:rPr>
                        <a:t>ACTUAL OUTPUT</a:t>
                      </a:r>
                    </a:p>
                  </a:txBody>
                  <a:tcPr/>
                </a:tc>
                <a:tc>
                  <a:txBody>
                    <a:bodyPr/>
                    <a:lstStyle/>
                    <a:p>
                      <a:r>
                        <a:rPr lang="en-US" dirty="0">
                          <a:latin typeface="Times New Roman" panose="02020603050405020304" pitchFamily="18" charset="0"/>
                          <a:cs typeface="Times New Roman" panose="02020603050405020304" pitchFamily="18" charset="0"/>
                        </a:rPr>
                        <a:t>EMOTION RECOGNITION UNSUCCESSFULL</a:t>
                      </a:r>
                    </a:p>
                  </a:txBody>
                  <a:tcPr/>
                </a:tc>
                <a:extLst>
                  <a:ext uri="{0D108BD9-81ED-4DB2-BD59-A6C34878D82A}">
                    <a16:rowId xmlns:a16="http://schemas.microsoft.com/office/drawing/2014/main" val="3591251780"/>
                  </a:ext>
                </a:extLst>
              </a:tr>
              <a:tr h="550112">
                <a:tc>
                  <a:txBody>
                    <a:bodyPr/>
                    <a:lstStyle/>
                    <a:p>
                      <a:r>
                        <a:rPr lang="en-US" dirty="0">
                          <a:latin typeface="Times New Roman" panose="02020603050405020304" pitchFamily="18" charset="0"/>
                          <a:cs typeface="Times New Roman" panose="02020603050405020304" pitchFamily="18" charset="0"/>
                        </a:rPr>
                        <a:t>REMARKS</a:t>
                      </a:r>
                    </a:p>
                  </a:txBody>
                  <a:tcPr/>
                </a:tc>
                <a:tc>
                  <a:txBody>
                    <a:bodyPr/>
                    <a:lstStyle/>
                    <a:p>
                      <a:r>
                        <a:rPr lang="en-US"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436142360"/>
                  </a:ext>
                </a:extLst>
              </a:tr>
            </a:tbl>
          </a:graphicData>
        </a:graphic>
      </p:graphicFrame>
      <p:sp>
        <p:nvSpPr>
          <p:cNvPr id="5" name="Oval 4">
            <a:extLst>
              <a:ext uri="{FF2B5EF4-FFF2-40B4-BE49-F238E27FC236}">
                <a16:creationId xmlns:a16="http://schemas.microsoft.com/office/drawing/2014/main" id="{158E8A49-C338-47BE-A80C-59DF43FE226E}"/>
              </a:ext>
            </a:extLst>
          </p:cNvPr>
          <p:cNvSpPr/>
          <p:nvPr/>
        </p:nvSpPr>
        <p:spPr>
          <a:xfrm>
            <a:off x="365722" y="5653824"/>
            <a:ext cx="640156" cy="643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C543D5B8-7B5C-46B8-B4B9-EEA25E8DA160}"/>
              </a:ext>
            </a:extLst>
          </p:cNvPr>
          <p:cNvSpPr txBox="1"/>
          <p:nvPr/>
        </p:nvSpPr>
        <p:spPr>
          <a:xfrm>
            <a:off x="450647" y="5775741"/>
            <a:ext cx="470305" cy="400110"/>
          </a:xfrm>
          <a:prstGeom prst="rect">
            <a:avLst/>
          </a:prstGeom>
          <a:noFill/>
        </p:spPr>
        <p:txBody>
          <a:bodyPr wrap="square" rtlCol="0">
            <a:spAutoFit/>
          </a:bodyPr>
          <a:lstStyle/>
          <a:p>
            <a:pPr algn="ctr"/>
            <a:r>
              <a:rPr lang="en-US" altLang="ko-KR"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rPr>
              <a:t>02</a:t>
            </a:r>
            <a:endParaRPr lang="ko-KR" altLang="en-US"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826397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BBCFCDB-7C04-4126-9A65-12024F3D9962}"/>
              </a:ext>
            </a:extLst>
          </p:cNvPr>
          <p:cNvGraphicFramePr>
            <a:graphicFrameLocks noGrp="1"/>
          </p:cNvGraphicFramePr>
          <p:nvPr>
            <p:ph sz="quarter" idx="13"/>
            <p:extLst>
              <p:ext uri="{D42A27DB-BD31-4B8C-83A1-F6EECF244321}">
                <p14:modId xmlns:p14="http://schemas.microsoft.com/office/powerpoint/2010/main" val="2446171049"/>
              </p:ext>
            </p:extLst>
          </p:nvPr>
        </p:nvGraphicFramePr>
        <p:xfrm>
          <a:off x="685799" y="1043189"/>
          <a:ext cx="10394950" cy="3813804"/>
        </p:xfrm>
        <a:graphic>
          <a:graphicData uri="http://schemas.openxmlformats.org/drawingml/2006/table">
            <a:tbl>
              <a:tblPr firstRow="1" bandRow="1">
                <a:tableStyleId>{5C22544A-7EE6-4342-B048-85BDC9FD1C3A}</a:tableStyleId>
              </a:tblPr>
              <a:tblGrid>
                <a:gridCol w="5197475">
                  <a:extLst>
                    <a:ext uri="{9D8B030D-6E8A-4147-A177-3AD203B41FA5}">
                      <a16:colId xmlns:a16="http://schemas.microsoft.com/office/drawing/2014/main" val="3014294109"/>
                    </a:ext>
                  </a:extLst>
                </a:gridCol>
                <a:gridCol w="5197475">
                  <a:extLst>
                    <a:ext uri="{9D8B030D-6E8A-4147-A177-3AD203B41FA5}">
                      <a16:colId xmlns:a16="http://schemas.microsoft.com/office/drawing/2014/main" val="3831383321"/>
                    </a:ext>
                  </a:extLst>
                </a:gridCol>
              </a:tblGrid>
              <a:tr h="564831">
                <a:tc>
                  <a:txBody>
                    <a:bodyPr/>
                    <a:lstStyle/>
                    <a:p>
                      <a:r>
                        <a:rPr lang="en-US" dirty="0">
                          <a:latin typeface="Times New Roman" panose="02020603050405020304" pitchFamily="18" charset="0"/>
                          <a:cs typeface="Times New Roman" panose="02020603050405020304" pitchFamily="18" charset="0"/>
                        </a:rPr>
                        <a:t>TEST CASE</a:t>
                      </a:r>
                    </a:p>
                  </a:txBody>
                  <a:tcPr/>
                </a:tc>
                <a:tc>
                  <a:txBody>
                    <a:bodyPr/>
                    <a:lstStyle/>
                    <a:p>
                      <a:r>
                        <a:rPr lang="en-US" dirty="0">
                          <a:latin typeface="Times New Roman" panose="02020603050405020304" pitchFamily="18" charset="0"/>
                          <a:cs typeface="Times New Roman" panose="02020603050405020304" pitchFamily="18" charset="0"/>
                        </a:rPr>
                        <a:t>SYSTEM TESTING</a:t>
                      </a:r>
                    </a:p>
                  </a:txBody>
                  <a:tcPr/>
                </a:tc>
                <a:extLst>
                  <a:ext uri="{0D108BD9-81ED-4DB2-BD59-A6C34878D82A}">
                    <a16:rowId xmlns:a16="http://schemas.microsoft.com/office/drawing/2014/main" val="1654012921"/>
                  </a:ext>
                </a:extLst>
              </a:tr>
              <a:tr h="564831">
                <a:tc>
                  <a:txBody>
                    <a:bodyPr/>
                    <a:lstStyle/>
                    <a:p>
                      <a:r>
                        <a:rPr lang="en-US" dirty="0">
                          <a:latin typeface="Times New Roman" panose="02020603050405020304" pitchFamily="18" charset="0"/>
                          <a:cs typeface="Times New Roman" panose="02020603050405020304" pitchFamily="18" charset="0"/>
                        </a:rPr>
                        <a:t>TEST NAME</a:t>
                      </a:r>
                    </a:p>
                  </a:txBody>
                  <a:tcPr/>
                </a:tc>
                <a:tc>
                  <a:txBody>
                    <a:bodyPr/>
                    <a:lstStyle/>
                    <a:p>
                      <a:r>
                        <a:rPr lang="en-US" dirty="0">
                          <a:latin typeface="Times New Roman" panose="02020603050405020304" pitchFamily="18" charset="0"/>
                          <a:cs typeface="Times New Roman" panose="02020603050405020304" pitchFamily="18" charset="0"/>
                        </a:rPr>
                        <a:t>SYSTEM TESTING IN DIFFERENT OS</a:t>
                      </a:r>
                    </a:p>
                  </a:txBody>
                  <a:tcPr/>
                </a:tc>
                <a:extLst>
                  <a:ext uri="{0D108BD9-81ED-4DB2-BD59-A6C34878D82A}">
                    <a16:rowId xmlns:a16="http://schemas.microsoft.com/office/drawing/2014/main" val="1551879008"/>
                  </a:ext>
                </a:extLst>
              </a:tr>
              <a:tr h="147185">
                <a:tc>
                  <a:txBody>
                    <a:bodyPr/>
                    <a:lstStyle/>
                    <a:p>
                      <a:r>
                        <a:rPr lang="en-US" dirty="0">
                          <a:latin typeface="Times New Roman" panose="02020603050405020304" pitchFamily="18" charset="0"/>
                          <a:cs typeface="Times New Roman" panose="02020603050405020304" pitchFamily="18" charset="0"/>
                        </a:rPr>
                        <a:t>SAMPLE INPUT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EXECUTE THE PROGRAM IN WINDOWS AND macOS</a:t>
                      </a:r>
                    </a:p>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81163474"/>
                  </a:ext>
                </a:extLst>
              </a:tr>
              <a:tr h="564831">
                <a:tc>
                  <a:txBody>
                    <a:bodyPr/>
                    <a:lstStyle/>
                    <a:p>
                      <a:r>
                        <a:rPr lang="en-US" dirty="0">
                          <a:latin typeface="Times New Roman" panose="02020603050405020304" pitchFamily="18" charset="0"/>
                          <a:cs typeface="Times New Roman" panose="02020603050405020304" pitchFamily="18" charset="0"/>
                        </a:rPr>
                        <a:t>EXPECTED OUTPUT</a:t>
                      </a:r>
                    </a:p>
                  </a:txBody>
                  <a:tcPr/>
                </a:tc>
                <a:tc>
                  <a:txBody>
                    <a:bodyPr/>
                    <a:lstStyle/>
                    <a:p>
                      <a:r>
                        <a:rPr lang="en-US" dirty="0">
                          <a:latin typeface="Times New Roman" panose="02020603050405020304" pitchFamily="18" charset="0"/>
                          <a:cs typeface="Times New Roman" panose="02020603050405020304" pitchFamily="18" charset="0"/>
                        </a:rPr>
                        <a:t>EQUALL PERFORMANCE IN BOTH WINDOWS AND macOS</a:t>
                      </a:r>
                    </a:p>
                  </a:txBody>
                  <a:tcPr/>
                </a:tc>
                <a:extLst>
                  <a:ext uri="{0D108BD9-81ED-4DB2-BD59-A6C34878D82A}">
                    <a16:rowId xmlns:a16="http://schemas.microsoft.com/office/drawing/2014/main" val="3560177617"/>
                  </a:ext>
                </a:extLst>
              </a:tr>
              <a:tr h="564831">
                <a:tc>
                  <a:txBody>
                    <a:bodyPr/>
                    <a:lstStyle/>
                    <a:p>
                      <a:r>
                        <a:rPr lang="en-US" dirty="0">
                          <a:latin typeface="Times New Roman" panose="02020603050405020304" pitchFamily="18" charset="0"/>
                          <a:cs typeface="Times New Roman" panose="02020603050405020304" pitchFamily="18" charset="0"/>
                        </a:rPr>
                        <a:t>ACTUAL OUTPUT</a:t>
                      </a:r>
                    </a:p>
                  </a:txBody>
                  <a:tcPr/>
                </a:tc>
                <a:tc>
                  <a:txBody>
                    <a:bodyPr/>
                    <a:lstStyle/>
                    <a:p>
                      <a:r>
                        <a:rPr lang="en-US" dirty="0">
                          <a:latin typeface="Times New Roman" panose="02020603050405020304" pitchFamily="18" charset="0"/>
                          <a:cs typeface="Times New Roman" panose="02020603050405020304" pitchFamily="18" charset="0"/>
                        </a:rPr>
                        <a:t>SAME AS EXPECTED OUTPUT</a:t>
                      </a:r>
                    </a:p>
                  </a:txBody>
                  <a:tcPr/>
                </a:tc>
                <a:extLst>
                  <a:ext uri="{0D108BD9-81ED-4DB2-BD59-A6C34878D82A}">
                    <a16:rowId xmlns:a16="http://schemas.microsoft.com/office/drawing/2014/main" val="3591251780"/>
                  </a:ext>
                </a:extLst>
              </a:tr>
              <a:tr h="564831">
                <a:tc>
                  <a:txBody>
                    <a:bodyPr/>
                    <a:lstStyle/>
                    <a:p>
                      <a:r>
                        <a:rPr lang="en-US" dirty="0">
                          <a:latin typeface="Times New Roman" panose="02020603050405020304" pitchFamily="18" charset="0"/>
                          <a:cs typeface="Times New Roman" panose="02020603050405020304" pitchFamily="18" charset="0"/>
                        </a:rPr>
                        <a:t>REMARKS</a:t>
                      </a:r>
                    </a:p>
                  </a:txBody>
                  <a:tcPr/>
                </a:tc>
                <a:tc>
                  <a:txBody>
                    <a:bodyPr/>
                    <a:lstStyle/>
                    <a:p>
                      <a:r>
                        <a:rPr lang="en-US" dirty="0">
                          <a:latin typeface="Times New Roman" panose="02020603050405020304" pitchFamily="18" charset="0"/>
                          <a:cs typeface="Times New Roman" panose="02020603050405020304" pitchFamily="18" charset="0"/>
                        </a:rPr>
                        <a:t>PASS</a:t>
                      </a:r>
                    </a:p>
                  </a:txBody>
                  <a:tcPr/>
                </a:tc>
                <a:extLst>
                  <a:ext uri="{0D108BD9-81ED-4DB2-BD59-A6C34878D82A}">
                    <a16:rowId xmlns:a16="http://schemas.microsoft.com/office/drawing/2014/main" val="3436142360"/>
                  </a:ext>
                </a:extLst>
              </a:tr>
            </a:tbl>
          </a:graphicData>
        </a:graphic>
      </p:graphicFrame>
      <p:sp>
        <p:nvSpPr>
          <p:cNvPr id="5" name="Oval 4">
            <a:extLst>
              <a:ext uri="{FF2B5EF4-FFF2-40B4-BE49-F238E27FC236}">
                <a16:creationId xmlns:a16="http://schemas.microsoft.com/office/drawing/2014/main" id="{E528172E-B502-4FBF-846B-BE7EFB696268}"/>
              </a:ext>
            </a:extLst>
          </p:cNvPr>
          <p:cNvSpPr/>
          <p:nvPr/>
        </p:nvSpPr>
        <p:spPr>
          <a:xfrm>
            <a:off x="365722" y="5653824"/>
            <a:ext cx="640156" cy="6439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TextBox 5">
            <a:extLst>
              <a:ext uri="{FF2B5EF4-FFF2-40B4-BE49-F238E27FC236}">
                <a16:creationId xmlns:a16="http://schemas.microsoft.com/office/drawing/2014/main" id="{1C54D1D7-A4AA-4F1F-AA6B-E2939BF3CAE8}"/>
              </a:ext>
            </a:extLst>
          </p:cNvPr>
          <p:cNvSpPr txBox="1"/>
          <p:nvPr/>
        </p:nvSpPr>
        <p:spPr>
          <a:xfrm>
            <a:off x="450647" y="5775741"/>
            <a:ext cx="470305" cy="400110"/>
          </a:xfrm>
          <a:prstGeom prst="rect">
            <a:avLst/>
          </a:prstGeom>
          <a:noFill/>
        </p:spPr>
        <p:txBody>
          <a:bodyPr wrap="square" rtlCol="0">
            <a:spAutoFit/>
          </a:bodyPr>
          <a:lstStyle/>
          <a:p>
            <a:pPr algn="ctr"/>
            <a:r>
              <a:rPr lang="en-US" altLang="ko-KR"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rPr>
              <a:t>03</a:t>
            </a:r>
            <a:endParaRPr lang="ko-KR" altLang="en-US" sz="2000" b="1" dirty="0">
              <a:ln w="12700">
                <a:solidFill>
                  <a:schemeClr val="bg1"/>
                </a:solidFill>
              </a:ln>
              <a:solidFill>
                <a:schemeClr val="accent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val="2481977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E577-CD0C-48CF-AF36-B2609D439D2D}"/>
              </a:ext>
            </a:extLst>
          </p:cNvPr>
          <p:cNvSpPr>
            <a:spLocks noGrp="1"/>
          </p:cNvSpPr>
          <p:nvPr>
            <p:ph type="title"/>
          </p:nvPr>
        </p:nvSpPr>
        <p:spPr>
          <a:xfrm>
            <a:off x="698327" y="329750"/>
            <a:ext cx="10396882" cy="1151965"/>
          </a:xfrm>
        </p:spPr>
        <p:txBody>
          <a:bodyPr>
            <a:normAutofit/>
          </a:bodyPr>
          <a:lstStyle/>
          <a:p>
            <a:pPr algn="ctr"/>
            <a:r>
              <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PERFORMANCE EVALUATION</a:t>
            </a:r>
          </a:p>
        </p:txBody>
      </p:sp>
      <p:sp>
        <p:nvSpPr>
          <p:cNvPr id="3" name="Content Placeholder 2">
            <a:extLst>
              <a:ext uri="{FF2B5EF4-FFF2-40B4-BE49-F238E27FC236}">
                <a16:creationId xmlns:a16="http://schemas.microsoft.com/office/drawing/2014/main" id="{680FB6E9-9E4A-4B54-B9D5-B4DA9038FFA3}"/>
              </a:ext>
            </a:extLst>
          </p:cNvPr>
          <p:cNvSpPr>
            <a:spLocks noGrp="1"/>
          </p:cNvSpPr>
          <p:nvPr>
            <p:ph idx="1"/>
          </p:nvPr>
        </p:nvSpPr>
        <p:spPr>
          <a:xfrm>
            <a:off x="657758" y="182170"/>
            <a:ext cx="10396883" cy="3311189"/>
          </a:xfrm>
        </p:spPr>
        <p:txBody>
          <a:bodyPr>
            <a:normAutofit/>
          </a:bodyPr>
          <a:lstStyle/>
          <a:p>
            <a:r>
              <a:rPr lang="en-US" sz="1800" dirty="0">
                <a:latin typeface="Times New Roman" panose="02020603050405020304" pitchFamily="18" charset="0"/>
                <a:cs typeface="Times New Roman" panose="02020603050405020304" pitchFamily="18" charset="0"/>
              </a:rPr>
              <a:t>MLP Classifier and neural network algorithm has aN accuracy score of 54% and 80% respectively for emotion prediction</a:t>
            </a:r>
          </a:p>
        </p:txBody>
      </p:sp>
      <p:pic>
        <p:nvPicPr>
          <p:cNvPr id="13" name="Picture 12">
            <a:extLst>
              <a:ext uri="{FF2B5EF4-FFF2-40B4-BE49-F238E27FC236}">
                <a16:creationId xmlns:a16="http://schemas.microsoft.com/office/drawing/2014/main" id="{B1DE29B8-218D-4863-8753-CA018BBBB3C4}"/>
              </a:ext>
            </a:extLst>
          </p:cNvPr>
          <p:cNvPicPr>
            <a:picLocks noChangeAspect="1"/>
          </p:cNvPicPr>
          <p:nvPr/>
        </p:nvPicPr>
        <p:blipFill rotWithShape="1">
          <a:blip r:embed="rId2">
            <a:extLst>
              <a:ext uri="{28A0092B-C50C-407E-A947-70E740481C1C}">
                <a14:useLocalDpi xmlns:a14="http://schemas.microsoft.com/office/drawing/2010/main" val="0"/>
              </a:ext>
            </a:extLst>
          </a:blip>
          <a:srcRect b="4207"/>
          <a:stretch/>
        </p:blipFill>
        <p:spPr>
          <a:xfrm>
            <a:off x="2497214" y="2317072"/>
            <a:ext cx="6336068" cy="4046335"/>
          </a:xfrm>
          <a:prstGeom prst="rect">
            <a:avLst/>
          </a:prstGeom>
        </p:spPr>
      </p:pic>
    </p:spTree>
    <p:extLst>
      <p:ext uri="{BB962C8B-B14F-4D97-AF65-F5344CB8AC3E}">
        <p14:creationId xmlns:p14="http://schemas.microsoft.com/office/powerpoint/2010/main" val="4260744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B4AE9-2B99-4078-8B40-2B3135596509}"/>
              </a:ext>
            </a:extLst>
          </p:cNvPr>
          <p:cNvSpPr>
            <a:spLocks noGrp="1"/>
          </p:cNvSpPr>
          <p:nvPr>
            <p:ph type="title"/>
          </p:nvPr>
        </p:nvSpPr>
        <p:spPr>
          <a:xfrm>
            <a:off x="685801" y="685800"/>
            <a:ext cx="10739760" cy="4924887"/>
          </a:xfrm>
        </p:spPr>
        <p:txBody>
          <a:bodyPr>
            <a:noAutofit/>
          </a:bodyPr>
          <a:lstStyle/>
          <a:p>
            <a:pPr algn="ctr"/>
            <a:r>
              <a:rPr lang="en-US" sz="8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2934411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62C0ED-F37A-43B9-AE2B-3CF898BB2112}"/>
              </a:ext>
            </a:extLst>
          </p:cNvPr>
          <p:cNvSpPr>
            <a:spLocks noGrp="1"/>
          </p:cNvSpPr>
          <p:nvPr>
            <p:ph idx="1"/>
          </p:nvPr>
        </p:nvSpPr>
        <p:spPr>
          <a:xfrm>
            <a:off x="250795" y="-653171"/>
            <a:ext cx="10473431" cy="3311189"/>
          </a:xfrm>
        </p:spPr>
        <p:txBody>
          <a:bodyPr/>
          <a:lstStyle/>
          <a:p>
            <a:r>
              <a:rPr lang="en-US" sz="1600" dirty="0">
                <a:latin typeface="Times New Roman" panose="02020603050405020304" pitchFamily="18" charset="0"/>
                <a:cs typeface="Times New Roman" panose="02020603050405020304" pitchFamily="18" charset="0"/>
              </a:rPr>
              <a:t>Neural network algorithm has aN accuracy score of 80 % for emotion prediction</a:t>
            </a:r>
          </a:p>
          <a:p>
            <a:r>
              <a:rPr lang="en-US" sz="1600" dirty="0">
                <a:latin typeface="Times New Roman" panose="02020603050405020304" pitchFamily="18" charset="0"/>
                <a:cs typeface="Times New Roman" panose="02020603050405020304" pitchFamily="18" charset="0"/>
              </a:rPr>
              <a:t>That’s why we use this algorithm for emotion prediction for live audio</a:t>
            </a:r>
          </a:p>
          <a:p>
            <a:endParaRPr lang="en-IN" dirty="0"/>
          </a:p>
        </p:txBody>
      </p:sp>
      <p:pic>
        <p:nvPicPr>
          <p:cNvPr id="6" name="Picture 5">
            <a:extLst>
              <a:ext uri="{FF2B5EF4-FFF2-40B4-BE49-F238E27FC236}">
                <a16:creationId xmlns:a16="http://schemas.microsoft.com/office/drawing/2014/main" id="{1F4FBF69-9BF4-4762-A0CC-94A55DF9380D}"/>
              </a:ext>
            </a:extLst>
          </p:cNvPr>
          <p:cNvPicPr/>
          <p:nvPr/>
        </p:nvPicPr>
        <p:blipFill rotWithShape="1">
          <a:blip r:embed="rId2"/>
          <a:srcRect l="6187" t="30096" r="39600" b="19215"/>
          <a:stretch/>
        </p:blipFill>
        <p:spPr>
          <a:xfrm>
            <a:off x="244650" y="1372802"/>
            <a:ext cx="3476713" cy="219502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7BE56900-7764-4E19-8124-6406BB492788}"/>
              </a:ext>
            </a:extLst>
          </p:cNvPr>
          <p:cNvPicPr/>
          <p:nvPr/>
        </p:nvPicPr>
        <p:blipFill rotWithShape="1">
          <a:blip r:embed="rId3"/>
          <a:srcRect l="6432" t="28718" r="30682" b="23348"/>
          <a:stretch/>
        </p:blipFill>
        <p:spPr>
          <a:xfrm>
            <a:off x="3991666" y="1372803"/>
            <a:ext cx="3844031" cy="219502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729AB08-1373-4F92-B5A7-594B7B3890D5}"/>
              </a:ext>
            </a:extLst>
          </p:cNvPr>
          <p:cNvPicPr/>
          <p:nvPr/>
        </p:nvPicPr>
        <p:blipFill rotWithShape="1">
          <a:blip r:embed="rId3"/>
          <a:srcRect l="6527" t="78581" r="39727" b="6818"/>
          <a:stretch/>
        </p:blipFill>
        <p:spPr>
          <a:xfrm>
            <a:off x="8087418" y="1293498"/>
            <a:ext cx="3441756" cy="470517"/>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E7288A7-DD52-4E49-8BC6-A31ADB988972}"/>
              </a:ext>
            </a:extLst>
          </p:cNvPr>
          <p:cNvPicPr/>
          <p:nvPr/>
        </p:nvPicPr>
        <p:blipFill rotWithShape="1">
          <a:blip r:embed="rId4"/>
          <a:srcRect l="6526" t="29821" r="39727" b="7921"/>
          <a:stretch/>
        </p:blipFill>
        <p:spPr>
          <a:xfrm>
            <a:off x="8076595" y="1822728"/>
            <a:ext cx="3441756" cy="181341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A22205F8-F33E-43E8-AA5B-2CC12E9280A0}"/>
              </a:ext>
            </a:extLst>
          </p:cNvPr>
          <p:cNvPicPr/>
          <p:nvPr/>
        </p:nvPicPr>
        <p:blipFill rotWithShape="1">
          <a:blip r:embed="rId5"/>
          <a:srcRect l="6527" t="26076" r="47780" b="6268"/>
          <a:stretch/>
        </p:blipFill>
        <p:spPr>
          <a:xfrm>
            <a:off x="244649" y="3839434"/>
            <a:ext cx="3476713" cy="23969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C4482DF-F796-4E08-9B6D-F6BA60CA729C}"/>
              </a:ext>
            </a:extLst>
          </p:cNvPr>
          <p:cNvPicPr/>
          <p:nvPr/>
        </p:nvPicPr>
        <p:blipFill rotWithShape="1">
          <a:blip r:embed="rId6"/>
          <a:srcRect l="5452" t="26076" r="47625" b="6268"/>
          <a:stretch/>
        </p:blipFill>
        <p:spPr>
          <a:xfrm>
            <a:off x="3991666" y="3774462"/>
            <a:ext cx="3844031" cy="248284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F3B2A830-55A8-444C-9F38-1F3EB220D354}"/>
              </a:ext>
            </a:extLst>
          </p:cNvPr>
          <p:cNvPicPr/>
          <p:nvPr/>
        </p:nvPicPr>
        <p:blipFill rotWithShape="1">
          <a:blip r:embed="rId7"/>
          <a:srcRect l="6527" t="26076" r="47006" b="6268"/>
          <a:stretch/>
        </p:blipFill>
        <p:spPr>
          <a:xfrm>
            <a:off x="8076595" y="3753565"/>
            <a:ext cx="3463402" cy="24828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1184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8DE292-55D8-4826-AAAB-D55DDF59570D}"/>
              </a:ext>
            </a:extLst>
          </p:cNvPr>
          <p:cNvSpPr>
            <a:spLocks noGrp="1"/>
          </p:cNvSpPr>
          <p:nvPr>
            <p:ph idx="1"/>
          </p:nvPr>
        </p:nvSpPr>
        <p:spPr>
          <a:xfrm>
            <a:off x="0" y="-847640"/>
            <a:ext cx="10396883" cy="3311189"/>
          </a:xfrm>
        </p:spPr>
        <p:txBody>
          <a:bodyPr>
            <a:normAutofit/>
          </a:bodyPr>
          <a:lstStyle/>
          <a:p>
            <a:pPr algn="ctr"/>
            <a:r>
              <a:rPr lang="en-US" sz="1400" dirty="0">
                <a:latin typeface="Times New Roman" panose="02020603050405020304" pitchFamily="18" charset="0"/>
                <a:cs typeface="Times New Roman" panose="02020603050405020304" pitchFamily="18" charset="0"/>
              </a:rPr>
              <a:t>Our live audio demo had accuracy of 80% where 4 out of 5 times it predicted the right emotion</a:t>
            </a:r>
          </a:p>
        </p:txBody>
      </p:sp>
      <p:pic>
        <p:nvPicPr>
          <p:cNvPr id="5" name="Picture 4">
            <a:extLst>
              <a:ext uri="{FF2B5EF4-FFF2-40B4-BE49-F238E27FC236}">
                <a16:creationId xmlns:a16="http://schemas.microsoft.com/office/drawing/2014/main" id="{2FEE66F1-3634-47B2-B7BA-FAF8BBFDE540}"/>
              </a:ext>
            </a:extLst>
          </p:cNvPr>
          <p:cNvPicPr>
            <a:picLocks noChangeAspect="1"/>
          </p:cNvPicPr>
          <p:nvPr/>
        </p:nvPicPr>
        <p:blipFill rotWithShape="1">
          <a:blip r:embed="rId2">
            <a:extLst>
              <a:ext uri="{28A0092B-C50C-407E-A947-70E740481C1C}">
                <a14:useLocalDpi xmlns:a14="http://schemas.microsoft.com/office/drawing/2010/main" val="0"/>
              </a:ext>
            </a:extLst>
          </a:blip>
          <a:srcRect l="14782" t="25671" r="35775" b="11419"/>
          <a:stretch/>
        </p:blipFill>
        <p:spPr>
          <a:xfrm>
            <a:off x="2281561" y="1048189"/>
            <a:ext cx="6527873" cy="44558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6108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AEBB3-9E75-48B7-B7C9-0DE4010FE3AC}"/>
              </a:ext>
            </a:extLst>
          </p:cNvPr>
          <p:cNvGrpSpPr/>
          <p:nvPr/>
        </p:nvGrpSpPr>
        <p:grpSpPr>
          <a:xfrm>
            <a:off x="8139448" y="978795"/>
            <a:ext cx="3469575" cy="4324676"/>
            <a:chOff x="1174375" y="2336857"/>
            <a:chExt cx="1410352" cy="1695780"/>
          </a:xfrm>
        </p:grpSpPr>
        <p:sp>
          <p:nvSpPr>
            <p:cNvPr id="4" name="Graphic 2">
              <a:extLst>
                <a:ext uri="{FF2B5EF4-FFF2-40B4-BE49-F238E27FC236}">
                  <a16:creationId xmlns:a16="http://schemas.microsoft.com/office/drawing/2014/main" id="{DB75A3A8-8765-4E61-8909-8E9044D01F3F}"/>
                </a:ext>
              </a:extLst>
            </p:cNvPr>
            <p:cNvSpPr/>
            <p:nvPr/>
          </p:nvSpPr>
          <p:spPr>
            <a:xfrm>
              <a:off x="1174375" y="2336857"/>
              <a:ext cx="1410352" cy="1695780"/>
            </a:xfrm>
            <a:custGeom>
              <a:avLst/>
              <a:gdLst>
                <a:gd name="connsiteX0" fmla="*/ 198332 w 800100"/>
                <a:gd name="connsiteY0" fmla="*/ 961703 h 962025"/>
                <a:gd name="connsiteX1" fmla="*/ 646959 w 800100"/>
                <a:gd name="connsiteY1" fmla="*/ 961703 h 962025"/>
                <a:gd name="connsiteX2" fmla="*/ 610764 w 800100"/>
                <a:gd name="connsiteY2" fmla="*/ 885503 h 962025"/>
                <a:gd name="connsiteX3" fmla="*/ 686964 w 800100"/>
                <a:gd name="connsiteY3" fmla="*/ 625471 h 962025"/>
                <a:gd name="connsiteX4" fmla="*/ 786024 w 800100"/>
                <a:gd name="connsiteY4" fmla="*/ 283523 h 962025"/>
                <a:gd name="connsiteX5" fmla="*/ 359304 w 800100"/>
                <a:gd name="connsiteY5" fmla="*/ 14918 h 962025"/>
                <a:gd name="connsiteX6" fmla="*/ 124037 w 800100"/>
                <a:gd name="connsiteY6" fmla="*/ 211133 h 962025"/>
                <a:gd name="connsiteX7" fmla="*/ 116417 w 800100"/>
                <a:gd name="connsiteY7" fmla="*/ 270188 h 962025"/>
                <a:gd name="connsiteX8" fmla="*/ 59267 w 800100"/>
                <a:gd name="connsiteY8" fmla="*/ 367343 h 962025"/>
                <a:gd name="connsiteX9" fmla="*/ 13547 w 800100"/>
                <a:gd name="connsiteY9" fmla="*/ 427351 h 962025"/>
                <a:gd name="connsiteX10" fmla="*/ 24024 w 800100"/>
                <a:gd name="connsiteY10" fmla="*/ 515933 h 962025"/>
                <a:gd name="connsiteX11" fmla="*/ 63077 w 800100"/>
                <a:gd name="connsiteY11" fmla="*/ 552128 h 962025"/>
                <a:gd name="connsiteX12" fmla="*/ 18309 w 800100"/>
                <a:gd name="connsiteY12" fmla="*/ 570226 h 962025"/>
                <a:gd name="connsiteX13" fmla="*/ 30692 w 800100"/>
                <a:gd name="connsiteY13" fmla="*/ 609278 h 962025"/>
                <a:gd name="connsiteX14" fmla="*/ 29739 w 800100"/>
                <a:gd name="connsiteY14" fmla="*/ 673096 h 962025"/>
                <a:gd name="connsiteX15" fmla="*/ 85937 w 800100"/>
                <a:gd name="connsiteY15" fmla="*/ 744533 h 962025"/>
                <a:gd name="connsiteX16" fmla="*/ 225002 w 800100"/>
                <a:gd name="connsiteY16" fmla="*/ 764536 h 962025"/>
                <a:gd name="connsiteX17" fmla="*/ 198332 w 800100"/>
                <a:gd name="connsiteY17" fmla="*/ 96170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0100" h="962025">
                  <a:moveTo>
                    <a:pt x="198332" y="961703"/>
                  </a:moveTo>
                  <a:lnTo>
                    <a:pt x="646959" y="961703"/>
                  </a:lnTo>
                  <a:cubicBezTo>
                    <a:pt x="633624" y="935986"/>
                    <a:pt x="619337" y="903601"/>
                    <a:pt x="610764" y="885503"/>
                  </a:cubicBezTo>
                  <a:cubicBezTo>
                    <a:pt x="586952" y="829306"/>
                    <a:pt x="604097" y="706433"/>
                    <a:pt x="686964" y="625471"/>
                  </a:cubicBezTo>
                  <a:cubicBezTo>
                    <a:pt x="766022" y="548318"/>
                    <a:pt x="817457" y="398776"/>
                    <a:pt x="786024" y="283523"/>
                  </a:cubicBezTo>
                  <a:cubicBezTo>
                    <a:pt x="734589" y="93023"/>
                    <a:pt x="563139" y="-25087"/>
                    <a:pt x="359304" y="14918"/>
                  </a:cubicBezTo>
                  <a:cubicBezTo>
                    <a:pt x="359304" y="14918"/>
                    <a:pt x="183092" y="36826"/>
                    <a:pt x="124037" y="211133"/>
                  </a:cubicBezTo>
                  <a:cubicBezTo>
                    <a:pt x="124037" y="211133"/>
                    <a:pt x="114512" y="236851"/>
                    <a:pt x="116417" y="270188"/>
                  </a:cubicBezTo>
                  <a:cubicBezTo>
                    <a:pt x="121179" y="323528"/>
                    <a:pt x="83079" y="354961"/>
                    <a:pt x="59267" y="367343"/>
                  </a:cubicBezTo>
                  <a:cubicBezTo>
                    <a:pt x="34502" y="380678"/>
                    <a:pt x="-9313" y="402586"/>
                    <a:pt x="13547" y="427351"/>
                  </a:cubicBezTo>
                  <a:cubicBezTo>
                    <a:pt x="41169" y="457831"/>
                    <a:pt x="39264" y="496883"/>
                    <a:pt x="24024" y="515933"/>
                  </a:cubicBezTo>
                  <a:cubicBezTo>
                    <a:pt x="4974" y="538793"/>
                    <a:pt x="60219" y="539746"/>
                    <a:pt x="63077" y="552128"/>
                  </a:cubicBezTo>
                  <a:cubicBezTo>
                    <a:pt x="65934" y="565463"/>
                    <a:pt x="22119" y="554986"/>
                    <a:pt x="18309" y="570226"/>
                  </a:cubicBezTo>
                  <a:cubicBezTo>
                    <a:pt x="14499" y="586418"/>
                    <a:pt x="26882" y="590228"/>
                    <a:pt x="30692" y="609278"/>
                  </a:cubicBezTo>
                  <a:cubicBezTo>
                    <a:pt x="34502" y="628328"/>
                    <a:pt x="31644" y="663571"/>
                    <a:pt x="29739" y="673096"/>
                  </a:cubicBezTo>
                  <a:cubicBezTo>
                    <a:pt x="27834" y="682621"/>
                    <a:pt x="33549" y="739771"/>
                    <a:pt x="85937" y="744533"/>
                  </a:cubicBezTo>
                  <a:cubicBezTo>
                    <a:pt x="138324" y="749296"/>
                    <a:pt x="204047" y="738818"/>
                    <a:pt x="225002" y="764536"/>
                  </a:cubicBezTo>
                  <a:cubicBezTo>
                    <a:pt x="244052" y="790253"/>
                    <a:pt x="222144" y="890266"/>
                    <a:pt x="198332" y="961703"/>
                  </a:cubicBezTo>
                  <a:close/>
                </a:path>
              </a:pathLst>
            </a:custGeom>
            <a:solidFill>
              <a:schemeClr val="accent1"/>
            </a:solidFill>
            <a:ln w="952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6124444-64AF-4DA6-A330-3FE2402D472E}"/>
                </a:ext>
              </a:extLst>
            </p:cNvPr>
            <p:cNvGrpSpPr/>
            <p:nvPr/>
          </p:nvGrpSpPr>
          <p:grpSpPr>
            <a:xfrm>
              <a:off x="1684786" y="2516290"/>
              <a:ext cx="702035" cy="687994"/>
              <a:chOff x="1684786" y="2516290"/>
              <a:chExt cx="702035" cy="687994"/>
            </a:xfrm>
          </p:grpSpPr>
          <p:sp>
            <p:nvSpPr>
              <p:cNvPr id="6" name="Graphic 4">
                <a:extLst>
                  <a:ext uri="{FF2B5EF4-FFF2-40B4-BE49-F238E27FC236}">
                    <a16:creationId xmlns:a16="http://schemas.microsoft.com/office/drawing/2014/main" id="{F8F33F1F-3165-4A87-A049-F5D6ED47BBCC}"/>
                  </a:ext>
                </a:extLst>
              </p:cNvPr>
              <p:cNvSpPr/>
              <p:nvPr/>
            </p:nvSpPr>
            <p:spPr>
              <a:xfrm>
                <a:off x="1684786" y="2516290"/>
                <a:ext cx="702035" cy="68799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81C5C032-FF37-4EDE-9D42-5F99473BE38E}"/>
                  </a:ext>
                </a:extLst>
              </p:cNvPr>
              <p:cNvSpPr/>
              <p:nvPr/>
            </p:nvSpPr>
            <p:spPr>
              <a:xfrm>
                <a:off x="1861870" y="2758332"/>
                <a:ext cx="330249" cy="218182"/>
              </a:xfrm>
              <a:custGeom>
                <a:avLst/>
                <a:gdLst/>
                <a:ahLst/>
                <a:cxnLst/>
                <a:rect l="l" t="t" r="r" b="b"/>
                <a:pathLst>
                  <a:path w="330249" h="218182">
                    <a:moveTo>
                      <a:pt x="117946" y="56554"/>
                    </a:moveTo>
                    <a:lnTo>
                      <a:pt x="94115" y="134987"/>
                    </a:lnTo>
                    <a:lnTo>
                      <a:pt x="142028" y="134987"/>
                    </a:lnTo>
                    <a:close/>
                    <a:moveTo>
                      <a:pt x="262681" y="0"/>
                    </a:moveTo>
                    <a:lnTo>
                      <a:pt x="330249" y="0"/>
                    </a:lnTo>
                    <a:lnTo>
                      <a:pt x="330249" y="218182"/>
                    </a:lnTo>
                    <a:lnTo>
                      <a:pt x="262681" y="218182"/>
                    </a:lnTo>
                    <a:close/>
                    <a:moveTo>
                      <a:pt x="82004" y="0"/>
                    </a:moveTo>
                    <a:lnTo>
                      <a:pt x="155544" y="0"/>
                    </a:lnTo>
                    <a:lnTo>
                      <a:pt x="237529" y="218182"/>
                    </a:lnTo>
                    <a:lnTo>
                      <a:pt x="166929" y="218182"/>
                    </a:lnTo>
                    <a:lnTo>
                      <a:pt x="156013" y="182165"/>
                    </a:lnTo>
                    <a:lnTo>
                      <a:pt x="79472" y="182165"/>
                    </a:lnTo>
                    <a:lnTo>
                      <a:pt x="68837" y="218182"/>
                    </a:lnTo>
                    <a:lnTo>
                      <a:pt x="0" y="218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 name="Rectangle 7">
            <a:extLst>
              <a:ext uri="{FF2B5EF4-FFF2-40B4-BE49-F238E27FC236}">
                <a16:creationId xmlns:a16="http://schemas.microsoft.com/office/drawing/2014/main" id="{C212BC73-D10B-4ABF-97ED-39822C5F1E89}"/>
              </a:ext>
            </a:extLst>
          </p:cNvPr>
          <p:cNvSpPr/>
          <p:nvPr/>
        </p:nvSpPr>
        <p:spPr>
          <a:xfrm>
            <a:off x="683702" y="1403046"/>
            <a:ext cx="5412298" cy="830997"/>
          </a:xfrm>
          <a:prstGeom prst="rect">
            <a:avLst/>
          </a:prstGeom>
        </p:spPr>
        <p:txBody>
          <a:bodyPr wrap="square">
            <a:spAutoFit/>
          </a:bodyPr>
          <a:lstStyle/>
          <a:p>
            <a:pPr algn="dist"/>
            <a:r>
              <a:rPr lang="en-US" sz="4800" dirty="0">
                <a:solidFill>
                  <a:schemeClr val="accent4"/>
                </a:solidFill>
              </a:rPr>
              <a:t>INTRODUCTION</a:t>
            </a:r>
            <a:endParaRPr lang="en-US" sz="5400" dirty="0">
              <a:solidFill>
                <a:schemeClr val="accent4"/>
              </a:solidFill>
            </a:endParaRPr>
          </a:p>
        </p:txBody>
      </p:sp>
      <p:sp>
        <p:nvSpPr>
          <p:cNvPr id="14" name="TextBox 13">
            <a:extLst>
              <a:ext uri="{FF2B5EF4-FFF2-40B4-BE49-F238E27FC236}">
                <a16:creationId xmlns:a16="http://schemas.microsoft.com/office/drawing/2014/main" id="{56962375-4251-483A-8505-849A0197F623}"/>
              </a:ext>
            </a:extLst>
          </p:cNvPr>
          <p:cNvSpPr txBox="1"/>
          <p:nvPr/>
        </p:nvSpPr>
        <p:spPr>
          <a:xfrm>
            <a:off x="103031" y="2408350"/>
            <a:ext cx="7881870" cy="327782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dirty="0">
                <a:effectLst/>
                <a:latin typeface="Arial" panose="020B0604020202020204" pitchFamily="34" charset="0"/>
                <a:ea typeface="Arial" panose="020B0604020202020204" pitchFamily="34" charset="0"/>
                <a:cs typeface="Arial" panose="020B0604020202020204" pitchFamily="34" charset="0"/>
              </a:rPr>
              <a:t>Speech is the fast and best normal way of communicating amongst humans.</a:t>
            </a:r>
          </a:p>
          <a:p>
            <a:pPr marL="285750" indent="-285750" algn="just">
              <a:lnSpc>
                <a:spcPct val="150000"/>
              </a:lnSpc>
              <a:buFont typeface="Wingdings" panose="05000000000000000000" pitchFamily="2" charset="2"/>
              <a:buChar char="Ø"/>
            </a:pPr>
            <a:r>
              <a:rPr lang="en-US" dirty="0">
                <a:latin typeface="Arial" panose="020B0604020202020204" pitchFamily="34" charset="0"/>
                <a:ea typeface="Arial" panose="020B0604020202020204" pitchFamily="34" charset="0"/>
                <a:cs typeface="Arial" panose="020B0604020202020204" pitchFamily="34" charset="0"/>
              </a:rPr>
              <a:t>C</a:t>
            </a:r>
            <a:r>
              <a:rPr lang="en-US" dirty="0">
                <a:effectLst/>
                <a:latin typeface="Arial" panose="020B0604020202020204" pitchFamily="34" charset="0"/>
                <a:ea typeface="Arial" panose="020B0604020202020204" pitchFamily="34" charset="0"/>
                <a:cs typeface="Arial" panose="020B0604020202020204" pitchFamily="34" charset="0"/>
              </a:rPr>
              <a:t>omputer should have enough knowledge to identify human voice and speech. Although there is a significant improvement in speech recognition.</a:t>
            </a:r>
          </a:p>
          <a:p>
            <a:pPr marL="285750" indent="-285750" algn="just">
              <a:lnSpc>
                <a:spcPct val="150000"/>
              </a:lnSpc>
              <a:buFont typeface="Wingdings" panose="05000000000000000000" pitchFamily="2" charset="2"/>
              <a:buChar char="Ø"/>
            </a:pPr>
            <a:r>
              <a:rPr lang="en-US" dirty="0">
                <a:effectLst/>
                <a:latin typeface="Arial" panose="020B0604020202020204" pitchFamily="34" charset="0"/>
                <a:ea typeface="Arial" panose="020B0604020202020204" pitchFamily="34" charset="0"/>
                <a:cs typeface="Arial" panose="020B0604020202020204" pitchFamily="34" charset="0"/>
              </a:rPr>
              <a:t> The recognition of emotional speech aims to recognize the emotional condition of an individual utterer by applying his/her voice automatically. </a:t>
            </a:r>
            <a:endParaRPr lang="en-US" dirty="0">
              <a:latin typeface="Arial" panose="020B0604020202020204" pitchFamily="34" charset="0"/>
              <a:cs typeface="Arial" panose="020B0604020202020204" pitchFamily="34" charset="0"/>
            </a:endParaRPr>
          </a:p>
          <a:p>
            <a:endParaRPr lang="ko-KR" altLang="en-US"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54568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F945F1-71E8-48F4-956E-44DAE86D45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109" y="226934"/>
            <a:ext cx="9365942" cy="5268343"/>
          </a:xfrm>
          <a:prstGeom prst="rect">
            <a:avLst/>
          </a:prstGeom>
        </p:spPr>
      </p:pic>
    </p:spTree>
    <p:extLst>
      <p:ext uri="{BB962C8B-B14F-4D97-AF65-F5344CB8AC3E}">
        <p14:creationId xmlns:p14="http://schemas.microsoft.com/office/powerpoint/2010/main" val="134807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6FD2D1-605D-4A63-A348-27588905B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83" y="292964"/>
            <a:ext cx="8907262" cy="5010335"/>
          </a:xfrm>
          <a:prstGeom prst="rect">
            <a:avLst/>
          </a:prstGeom>
        </p:spPr>
      </p:pic>
    </p:spTree>
    <p:extLst>
      <p:ext uri="{BB962C8B-B14F-4D97-AF65-F5344CB8AC3E}">
        <p14:creationId xmlns:p14="http://schemas.microsoft.com/office/powerpoint/2010/main" val="839681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7260A-FFFC-48F5-8141-E7B18A2AE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63" y="124287"/>
            <a:ext cx="9564210" cy="5379868"/>
          </a:xfrm>
          <a:prstGeom prst="rect">
            <a:avLst/>
          </a:prstGeom>
        </p:spPr>
      </p:pic>
    </p:spTree>
    <p:extLst>
      <p:ext uri="{BB962C8B-B14F-4D97-AF65-F5344CB8AC3E}">
        <p14:creationId xmlns:p14="http://schemas.microsoft.com/office/powerpoint/2010/main" val="989156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49B19A-C37E-46FA-878A-AE049772C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926" y="248574"/>
            <a:ext cx="9390603" cy="5282214"/>
          </a:xfrm>
          <a:prstGeom prst="rect">
            <a:avLst/>
          </a:prstGeom>
        </p:spPr>
      </p:pic>
    </p:spTree>
    <p:extLst>
      <p:ext uri="{BB962C8B-B14F-4D97-AF65-F5344CB8AC3E}">
        <p14:creationId xmlns:p14="http://schemas.microsoft.com/office/powerpoint/2010/main" val="2701708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48A56-5AE5-4F63-9D88-58D2DDE898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894" y="239697"/>
            <a:ext cx="9315635" cy="5240045"/>
          </a:xfrm>
          <a:prstGeom prst="rect">
            <a:avLst/>
          </a:prstGeom>
        </p:spPr>
      </p:pic>
    </p:spTree>
    <p:extLst>
      <p:ext uri="{BB962C8B-B14F-4D97-AF65-F5344CB8AC3E}">
        <p14:creationId xmlns:p14="http://schemas.microsoft.com/office/powerpoint/2010/main" val="2861371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1AF9EA-4F67-4FD0-8B03-65FF221F68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959" y="381740"/>
            <a:ext cx="8809608" cy="4955405"/>
          </a:xfrm>
          <a:prstGeom prst="rect">
            <a:avLst/>
          </a:prstGeom>
        </p:spPr>
      </p:pic>
    </p:spTree>
    <p:extLst>
      <p:ext uri="{BB962C8B-B14F-4D97-AF65-F5344CB8AC3E}">
        <p14:creationId xmlns:p14="http://schemas.microsoft.com/office/powerpoint/2010/main" val="151298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entagon 5"/>
          <p:cNvSpPr/>
          <p:nvPr/>
        </p:nvSpPr>
        <p:spPr>
          <a:xfrm rot="10800000">
            <a:off x="4943872" y="1940219"/>
            <a:ext cx="7248128" cy="302401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7" name="Text Placeholder 1"/>
          <p:cNvSpPr txBox="1">
            <a:spLocks/>
          </p:cNvSpPr>
          <p:nvPr/>
        </p:nvSpPr>
        <p:spPr>
          <a:xfrm>
            <a:off x="2351584" y="2965669"/>
            <a:ext cx="5664629" cy="926663"/>
          </a:xfrm>
          <a:prstGeom prst="rect">
            <a:avLst/>
          </a:prstGeom>
        </p:spPr>
        <p:txBody>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4267" b="1" dirty="0">
                <a:solidFill>
                  <a:schemeClr val="accent2">
                    <a:lumMod val="75000"/>
                  </a:schemeClr>
                </a:solidFill>
                <a:latin typeface="Arial" panose="020B0604020202020204" pitchFamily="34" charset="0"/>
                <a:cs typeface="Arial" panose="020B0604020202020204" pitchFamily="34" charset="0"/>
              </a:rPr>
              <a:t>CONCLUSION</a:t>
            </a:r>
            <a:endParaRPr lang="ko-KR" altLang="en-US" sz="4267" b="1" dirty="0">
              <a:solidFill>
                <a:schemeClr val="accent2">
                  <a:lumMod val="75000"/>
                </a:schemeClr>
              </a:solidFill>
              <a:latin typeface="Arial" panose="020B0604020202020204" pitchFamily="34" charset="0"/>
              <a:cs typeface="Arial" panose="020B0604020202020204" pitchFamily="34" charset="0"/>
            </a:endParaRPr>
          </a:p>
        </p:txBody>
      </p:sp>
      <p:sp>
        <p:nvSpPr>
          <p:cNvPr id="8" name="TextBox 7"/>
          <p:cNvSpPr txBox="1"/>
          <p:nvPr/>
        </p:nvSpPr>
        <p:spPr>
          <a:xfrm>
            <a:off x="6384032" y="2120789"/>
            <a:ext cx="5664629" cy="2632003"/>
          </a:xfrm>
          <a:prstGeom prst="rect">
            <a:avLst/>
          </a:prstGeom>
          <a:noFill/>
        </p:spPr>
        <p:txBody>
          <a:bodyPr wrap="square" rtlCol="0">
            <a:spAutoFit/>
          </a:bodyPr>
          <a:lstStyle/>
          <a:p>
            <a:pPr algn="just">
              <a:lnSpc>
                <a:spcPct val="150000"/>
              </a:lnSpc>
            </a:pPr>
            <a:r>
              <a:rPr lang="en-US" sz="1600" dirty="0">
                <a:solidFill>
                  <a:schemeClr val="bg1"/>
                </a:solidFill>
                <a:latin typeface="Arial" panose="020B0604020202020204" pitchFamily="34" charset="0"/>
                <a:cs typeface="Arial" panose="020B0604020202020204" pitchFamily="34" charset="0"/>
              </a:rPr>
              <a:t>Automatic emotion recognitions from the human speech are increasing now a day because it results in the better interactions between human and machine. To improve the emotion recognition process, combinations of the given methods can be derived. Also by extracting more effective features of speech, accuracy of the speech emotion recognition system can be enhanced.</a:t>
            </a:r>
          </a:p>
        </p:txBody>
      </p:sp>
    </p:spTree>
    <p:extLst>
      <p:ext uri="{BB962C8B-B14F-4D97-AF65-F5344CB8AC3E}">
        <p14:creationId xmlns:p14="http://schemas.microsoft.com/office/powerpoint/2010/main" val="3068609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C98C-A04E-406F-9D57-924C9F2AAE90}"/>
              </a:ext>
            </a:extLst>
          </p:cNvPr>
          <p:cNvSpPr>
            <a:spLocks noGrp="1"/>
          </p:cNvSpPr>
          <p:nvPr>
            <p:ph type="title"/>
          </p:nvPr>
        </p:nvSpPr>
        <p:spPr>
          <a:xfrm>
            <a:off x="838200" y="0"/>
            <a:ext cx="10515600" cy="1095665"/>
          </a:xfrm>
        </p:spPr>
        <p:txBody>
          <a:bodyPr>
            <a:normAutofit/>
          </a:bodyPr>
          <a:lstStyle/>
          <a:p>
            <a:pPr algn="ctr"/>
            <a:r>
              <a:rPr lang="en-US"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FA78A0B8-88FC-4A47-BA37-CA92092874D4}"/>
              </a:ext>
            </a:extLst>
          </p:cNvPr>
          <p:cNvSpPr>
            <a:spLocks noGrp="1"/>
          </p:cNvSpPr>
          <p:nvPr>
            <p:ph idx="1"/>
          </p:nvPr>
        </p:nvSpPr>
        <p:spPr>
          <a:xfrm>
            <a:off x="838200" y="682580"/>
            <a:ext cx="10515600" cy="5178749"/>
          </a:xfrm>
        </p:spPr>
        <p:txBody>
          <a:bodyPr>
            <a:normAutofit/>
          </a:bodyPr>
          <a:lstStyle/>
          <a:p>
            <a:pPr algn="just"/>
            <a:r>
              <a:rPr lang="en-US" sz="1600" dirty="0">
                <a:latin typeface="Arial" panose="020B0604020202020204" pitchFamily="34" charset="0"/>
                <a:cs typeface="Arial" panose="020B0604020202020204" pitchFamily="34" charset="0"/>
              </a:rPr>
              <a:t>M. S. </a:t>
            </a:r>
            <a:r>
              <a:rPr lang="en-US" sz="1600" dirty="0" err="1">
                <a:latin typeface="Arial" panose="020B0604020202020204" pitchFamily="34" charset="0"/>
                <a:cs typeface="Arial" panose="020B0604020202020204" pitchFamily="34" charset="0"/>
              </a:rPr>
              <a:t>Likitha</a:t>
            </a:r>
            <a:r>
              <a:rPr lang="en-US" sz="1600" dirty="0">
                <a:latin typeface="Arial" panose="020B0604020202020204" pitchFamily="34" charset="0"/>
                <a:cs typeface="Arial" panose="020B0604020202020204" pitchFamily="34" charset="0"/>
              </a:rPr>
              <a:t> , S. R. R. Gupta, K. </a:t>
            </a:r>
            <a:r>
              <a:rPr lang="en-US" sz="1600" dirty="0" err="1">
                <a:latin typeface="Arial" panose="020B0604020202020204" pitchFamily="34" charset="0"/>
                <a:cs typeface="Arial" panose="020B0604020202020204" pitchFamily="34" charset="0"/>
              </a:rPr>
              <a:t>Hasitha</a:t>
            </a:r>
            <a:r>
              <a:rPr lang="en-US" sz="1600" dirty="0">
                <a:latin typeface="Arial" panose="020B0604020202020204" pitchFamily="34" charset="0"/>
                <a:cs typeface="Arial" panose="020B0604020202020204" pitchFamily="34" charset="0"/>
              </a:rPr>
              <a:t> and A. U. </a:t>
            </a:r>
            <a:r>
              <a:rPr lang="en-US" sz="1600" dirty="0" err="1">
                <a:latin typeface="Arial" panose="020B0604020202020204" pitchFamily="34" charset="0"/>
                <a:cs typeface="Arial" panose="020B0604020202020204" pitchFamily="34" charset="0"/>
              </a:rPr>
              <a:t>Raju"Speech</a:t>
            </a:r>
            <a:r>
              <a:rPr lang="en-US" sz="1600" dirty="0">
                <a:latin typeface="Arial" panose="020B0604020202020204" pitchFamily="34" charset="0"/>
                <a:cs typeface="Arial" panose="020B0604020202020204" pitchFamily="34" charset="0"/>
              </a:rPr>
              <a:t> based human emotion recognition using MFCC." 2017 International Conference on Wireless Communications, Signal Processing and Networking (</a:t>
            </a:r>
            <a:r>
              <a:rPr lang="en-US" sz="1600" dirty="0" err="1">
                <a:latin typeface="Arial" panose="020B0604020202020204" pitchFamily="34" charset="0"/>
                <a:cs typeface="Arial" panose="020B0604020202020204" pitchFamily="34" charset="0"/>
              </a:rPr>
              <a:t>WiSPNET</a:t>
            </a:r>
            <a:r>
              <a:rPr lang="en-US" sz="1600" dirty="0">
                <a:latin typeface="Arial" panose="020B0604020202020204" pitchFamily="34" charset="0"/>
                <a:cs typeface="Arial" panose="020B0604020202020204" pitchFamily="34" charset="0"/>
              </a:rPr>
              <a:t>), Chennai, 2017, pp. 2257-2260.</a:t>
            </a:r>
          </a:p>
          <a:p>
            <a:pPr algn="just"/>
            <a:r>
              <a:rPr lang="en-US" sz="1600" dirty="0">
                <a:latin typeface="Arial" panose="020B0604020202020204" pitchFamily="34" charset="0"/>
                <a:cs typeface="Arial" panose="020B0604020202020204" pitchFamily="34" charset="0"/>
              </a:rPr>
              <a:t>Chen, S.H. and Y.R. Luo (2009), “Speaker Verification Using MFCC and Support Vector Machine,” in Proceedings of the International Multiconference of Engineers and Computer Scientists, March 18 - 20, 2009, Vol I IMECS 2009.</a:t>
            </a:r>
          </a:p>
          <a:p>
            <a:pPr algn="just"/>
            <a:r>
              <a:rPr lang="en-US" sz="1600" dirty="0">
                <a:latin typeface="Arial" panose="020B0604020202020204" pitchFamily="34" charset="0"/>
                <a:cs typeface="Arial" panose="020B0604020202020204" pitchFamily="34" charset="0"/>
              </a:rPr>
              <a:t>Livingstone SR, Russo FA (2018) The Ryerson Audiovisual Database of Emotional Speech and Song (RAVDESS): A dynamic, multimodal set of facial and vocal expressions in North American English. </a:t>
            </a:r>
            <a:r>
              <a:rPr lang="en-US" sz="1600" dirty="0" err="1">
                <a:latin typeface="Arial" panose="020B0604020202020204" pitchFamily="34" charset="0"/>
                <a:cs typeface="Arial" panose="020B0604020202020204" pitchFamily="34" charset="0"/>
              </a:rPr>
              <a:t>PLoS</a:t>
            </a:r>
            <a:r>
              <a:rPr lang="en-US" sz="1600" dirty="0">
                <a:latin typeface="Arial" panose="020B0604020202020204" pitchFamily="34" charset="0"/>
                <a:cs typeface="Arial" panose="020B0604020202020204" pitchFamily="34" charset="0"/>
              </a:rPr>
              <a:t> ONE 13(5): e0196391. https://doi.org/10.1371/journal.pone.0196391. </a:t>
            </a:r>
          </a:p>
          <a:p>
            <a:pPr algn="just"/>
            <a:r>
              <a:rPr lang="en-US" sz="1600" dirty="0">
                <a:latin typeface="Arial" panose="020B0604020202020204" pitchFamily="34" charset="0"/>
                <a:cs typeface="Arial" panose="020B0604020202020204" pitchFamily="34" charset="0"/>
              </a:rPr>
              <a:t>Thomas </a:t>
            </a:r>
            <a:r>
              <a:rPr lang="en-US" sz="1600" dirty="0" err="1">
                <a:latin typeface="Arial" panose="020B0604020202020204" pitchFamily="34" charset="0"/>
                <a:cs typeface="Arial" panose="020B0604020202020204" pitchFamily="34" charset="0"/>
              </a:rPr>
              <a:t>Zawistowski</a:t>
            </a:r>
            <a:r>
              <a:rPr lang="en-US" sz="1600" dirty="0">
                <a:latin typeface="Arial" panose="020B0604020202020204" pitchFamily="34" charset="0"/>
                <a:cs typeface="Arial" panose="020B0604020202020204" pitchFamily="34" charset="0"/>
              </a:rPr>
              <a:t> &amp; Paras Shah, “An Introduction to Sampling Theory.” Internet: http://www2.egr.uh.edu/~glover/applets/Sampling/Sampling.html, [Feb.24, 2019].</a:t>
            </a:r>
          </a:p>
        </p:txBody>
      </p:sp>
    </p:spTree>
    <p:extLst>
      <p:ext uri="{BB962C8B-B14F-4D97-AF65-F5344CB8AC3E}">
        <p14:creationId xmlns:p14="http://schemas.microsoft.com/office/powerpoint/2010/main" val="588137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B12E-6B2D-49BF-9F16-8D1F3CF4FECA}"/>
              </a:ext>
            </a:extLst>
          </p:cNvPr>
          <p:cNvSpPr>
            <a:spLocks noGrp="1"/>
          </p:cNvSpPr>
          <p:nvPr>
            <p:ph type="title"/>
          </p:nvPr>
        </p:nvSpPr>
        <p:spPr>
          <a:xfrm>
            <a:off x="2633288" y="1449866"/>
            <a:ext cx="10515600" cy="1325563"/>
          </a:xfrm>
        </p:spPr>
        <p:txBody>
          <a:bodyPr/>
          <a:lstStyle/>
          <a:p>
            <a:pPr algn="ctr"/>
            <a:r>
              <a:rPr 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p:txBody>
      </p:sp>
      <p:grpSp>
        <p:nvGrpSpPr>
          <p:cNvPr id="4" name="Group 3">
            <a:extLst>
              <a:ext uri="{FF2B5EF4-FFF2-40B4-BE49-F238E27FC236}">
                <a16:creationId xmlns:a16="http://schemas.microsoft.com/office/drawing/2014/main" id="{F078B139-20D3-408C-A0D3-A9E678F14BE8}"/>
              </a:ext>
            </a:extLst>
          </p:cNvPr>
          <p:cNvGrpSpPr/>
          <p:nvPr/>
        </p:nvGrpSpPr>
        <p:grpSpPr>
          <a:xfrm>
            <a:off x="588576" y="2839914"/>
            <a:ext cx="589085" cy="589085"/>
            <a:chOff x="1582614" y="2839915"/>
            <a:chExt cx="589085" cy="589085"/>
          </a:xfrm>
        </p:grpSpPr>
        <p:sp>
          <p:nvSpPr>
            <p:cNvPr id="5" name="Rectangle 4">
              <a:extLst>
                <a:ext uri="{FF2B5EF4-FFF2-40B4-BE49-F238E27FC236}">
                  <a16:creationId xmlns:a16="http://schemas.microsoft.com/office/drawing/2014/main" id="{BCD8C749-6B32-4825-8264-B58B910A7167}"/>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CA39E4-3B2C-4904-8B99-30F67028DB51}"/>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41793B76-7703-4884-8928-2393D3B1F323}"/>
              </a:ext>
            </a:extLst>
          </p:cNvPr>
          <p:cNvGrpSpPr/>
          <p:nvPr/>
        </p:nvGrpSpPr>
        <p:grpSpPr>
          <a:xfrm rot="5400000">
            <a:off x="4195464" y="2897435"/>
            <a:ext cx="589085" cy="589085"/>
            <a:chOff x="1582614" y="2839915"/>
            <a:chExt cx="589085" cy="589085"/>
          </a:xfrm>
        </p:grpSpPr>
        <p:sp>
          <p:nvSpPr>
            <p:cNvPr id="8" name="Rectangle 7">
              <a:extLst>
                <a:ext uri="{FF2B5EF4-FFF2-40B4-BE49-F238E27FC236}">
                  <a16:creationId xmlns:a16="http://schemas.microsoft.com/office/drawing/2014/main" id="{9EC37330-A2F7-4BD3-BBE5-907EA5DE8FCA}"/>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85F2EEC-43D1-4F64-9D98-0EB1785990A3}"/>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FA02D04-F0A8-4FC5-980B-04EE94F60981}"/>
              </a:ext>
            </a:extLst>
          </p:cNvPr>
          <p:cNvGrpSpPr/>
          <p:nvPr/>
        </p:nvGrpSpPr>
        <p:grpSpPr>
          <a:xfrm rot="16200000">
            <a:off x="536627" y="5383013"/>
            <a:ext cx="589085" cy="589085"/>
            <a:chOff x="1582614" y="2839915"/>
            <a:chExt cx="589085" cy="589085"/>
          </a:xfrm>
        </p:grpSpPr>
        <p:sp>
          <p:nvSpPr>
            <p:cNvPr id="11" name="Rectangle 10">
              <a:extLst>
                <a:ext uri="{FF2B5EF4-FFF2-40B4-BE49-F238E27FC236}">
                  <a16:creationId xmlns:a16="http://schemas.microsoft.com/office/drawing/2014/main" id="{5B4040E7-E6EF-41B8-8191-77DE6A9421DA}"/>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AAD688-BD74-44BB-9E51-E9A8C36C8A25}"/>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1FB8ED35-69CF-4A91-A60C-B008496F3059}"/>
              </a:ext>
            </a:extLst>
          </p:cNvPr>
          <p:cNvGrpSpPr/>
          <p:nvPr/>
        </p:nvGrpSpPr>
        <p:grpSpPr>
          <a:xfrm rot="10800000">
            <a:off x="4202818" y="5383013"/>
            <a:ext cx="589085" cy="589085"/>
            <a:chOff x="1582614" y="2839915"/>
            <a:chExt cx="589085" cy="589085"/>
          </a:xfrm>
        </p:grpSpPr>
        <p:sp>
          <p:nvSpPr>
            <p:cNvPr id="14" name="Rectangle 13">
              <a:extLst>
                <a:ext uri="{FF2B5EF4-FFF2-40B4-BE49-F238E27FC236}">
                  <a16:creationId xmlns:a16="http://schemas.microsoft.com/office/drawing/2014/main" id="{14BFD8BE-49E5-4687-BD6F-8D5111F67AD0}"/>
                </a:ext>
              </a:extLst>
            </p:cNvPr>
            <p:cNvSpPr/>
            <p:nvPr/>
          </p:nvSpPr>
          <p:spPr>
            <a:xfrm>
              <a:off x="1582614" y="2839915"/>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BDFC27-31FA-40CF-8AA9-7E425488E20C}"/>
                </a:ext>
              </a:extLst>
            </p:cNvPr>
            <p:cNvSpPr/>
            <p:nvPr/>
          </p:nvSpPr>
          <p:spPr>
            <a:xfrm rot="5400000">
              <a:off x="1808577" y="2613952"/>
              <a:ext cx="137160" cy="589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a:extLst>
              <a:ext uri="{FF2B5EF4-FFF2-40B4-BE49-F238E27FC236}">
                <a16:creationId xmlns:a16="http://schemas.microsoft.com/office/drawing/2014/main" id="{DDC62FED-F3F5-4D7E-9D4E-36293297FD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24488" y="3177187"/>
            <a:ext cx="2724150" cy="2495550"/>
          </a:xfrm>
          <a:prstGeom prst="rect">
            <a:avLst/>
          </a:prstGeom>
        </p:spPr>
      </p:pic>
    </p:spTree>
    <p:extLst>
      <p:ext uri="{BB962C8B-B14F-4D97-AF65-F5344CB8AC3E}">
        <p14:creationId xmlns:p14="http://schemas.microsoft.com/office/powerpoint/2010/main" val="69925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644691"/>
            <a:ext cx="12192000"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8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843495" y="2226432"/>
            <a:ext cx="5685829" cy="123296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0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endParaRPr lang="ko-KR" altLang="en-US" sz="4000" b="1" dirty="0">
              <a:solidFill>
                <a:schemeClr val="bg1"/>
              </a:solidFill>
              <a:latin typeface="+mj-lt"/>
              <a:cs typeface="Arial" pitchFamily="34" charset="0"/>
            </a:endParaRPr>
          </a:p>
        </p:txBody>
      </p:sp>
      <p:grpSp>
        <p:nvGrpSpPr>
          <p:cNvPr id="8" name="Group 7"/>
          <p:cNvGrpSpPr/>
          <p:nvPr/>
        </p:nvGrpSpPr>
        <p:grpSpPr>
          <a:xfrm>
            <a:off x="1854558" y="296215"/>
            <a:ext cx="9558882" cy="5389614"/>
            <a:chOff x="3684324" y="1203598"/>
            <a:chExt cx="2255828" cy="3806960"/>
          </a:xfrm>
        </p:grpSpPr>
        <p:sp>
          <p:nvSpPr>
            <p:cNvPr id="9" name="TextBox 8"/>
            <p:cNvSpPr txBox="1"/>
            <p:nvPr/>
          </p:nvSpPr>
          <p:spPr>
            <a:xfrm>
              <a:off x="3684324" y="2045335"/>
              <a:ext cx="2252491" cy="2965223"/>
            </a:xfrm>
            <a:prstGeom prst="rect">
              <a:avLst/>
            </a:prstGeom>
            <a:noFill/>
          </p:spPr>
          <p:txBody>
            <a:bodyPr wrap="square" rtlCol="0">
              <a:spAutoFit/>
            </a:bodyPr>
            <a:lstStyle/>
            <a:p>
              <a:pPr marL="342900" indent="-342900" algn="just">
                <a:lnSpc>
                  <a:spcPct val="120000"/>
                </a:lnSpc>
                <a:buFont typeface="Arial" panose="020B0604020202020204" pitchFamily="34" charset="0"/>
                <a:buChar char="•"/>
              </a:pPr>
              <a:r>
                <a:rPr lang="en-US" sz="1867" dirty="0">
                  <a:latin typeface="Arial" panose="020B0604020202020204" pitchFamily="34" charset="0"/>
                  <a:cs typeface="Arial" panose="020B0604020202020204" pitchFamily="34" charset="0"/>
                </a:rPr>
                <a:t>Facial expression based emotion classification enhances the fluency, accuracy, and genuineness of an interaction. This type of classification approach is very useful in interpreting human-computer interaction. Feature modeling and classification accuracy are strongly related to each other.</a:t>
              </a:r>
            </a:p>
            <a:p>
              <a:pPr algn="just">
                <a:lnSpc>
                  <a:spcPct val="120000"/>
                </a:lnSpc>
              </a:pPr>
              <a:endParaRPr lang="en-US" sz="1867" dirty="0">
                <a:latin typeface="Arial" panose="020B0604020202020204" pitchFamily="34" charset="0"/>
                <a:cs typeface="Arial" panose="020B0604020202020204" pitchFamily="34" charset="0"/>
              </a:endParaRPr>
            </a:p>
            <a:p>
              <a:pPr algn="just">
                <a:lnSpc>
                  <a:spcPct val="120000"/>
                </a:lnSpc>
              </a:pPr>
              <a:r>
                <a:rPr lang="en-US" sz="1867" u="sng" dirty="0">
                  <a:latin typeface="Arial" panose="020B0604020202020204" pitchFamily="34" charset="0"/>
                  <a:cs typeface="Arial" panose="020B0604020202020204" pitchFamily="34" charset="0"/>
                </a:rPr>
                <a:t>Advantages</a:t>
              </a:r>
            </a:p>
            <a:p>
              <a:pPr marL="342900" indent="-342900" algn="just">
                <a:lnSpc>
                  <a:spcPct val="120000"/>
                </a:lnSpc>
                <a:buFont typeface="Arial" panose="020B0604020202020204" pitchFamily="34" charset="0"/>
                <a:buChar char="•"/>
              </a:pPr>
              <a:r>
                <a:rPr lang="en-US" sz="1867" dirty="0">
                  <a:latin typeface="Arial" panose="020B0604020202020204" pitchFamily="34" charset="0"/>
                  <a:cs typeface="Arial" panose="020B0604020202020204" pitchFamily="34" charset="0"/>
                </a:rPr>
                <a:t>Detecting faces based on the relationships between neighboring regions.</a:t>
              </a:r>
            </a:p>
            <a:p>
              <a:pPr algn="just">
                <a:lnSpc>
                  <a:spcPct val="120000"/>
                </a:lnSpc>
              </a:pPr>
              <a:r>
                <a:rPr lang="en-US" sz="1867" dirty="0">
                  <a:latin typeface="Arial" panose="020B0604020202020204" pitchFamily="34" charset="0"/>
                  <a:cs typeface="Arial" panose="020B0604020202020204" pitchFamily="34" charset="0"/>
                </a:rPr>
                <a:t>For videos, investigation and combination are done by  both spatial and temporal features into a unified model.</a:t>
              </a:r>
            </a:p>
            <a:p>
              <a:pPr algn="just">
                <a:lnSpc>
                  <a:spcPct val="120000"/>
                </a:lnSpc>
              </a:pPr>
              <a:endParaRPr lang="en-US" sz="1867" dirty="0">
                <a:latin typeface="Arial" panose="020B0604020202020204" pitchFamily="34" charset="0"/>
                <a:cs typeface="Arial" panose="020B0604020202020204" pitchFamily="34" charset="0"/>
              </a:endParaRPr>
            </a:p>
            <a:p>
              <a:pPr algn="just">
                <a:lnSpc>
                  <a:spcPct val="120000"/>
                </a:lnSpc>
              </a:pPr>
              <a:r>
                <a:rPr lang="en-US" sz="1867" u="sng" dirty="0">
                  <a:latin typeface="Arial" panose="020B0604020202020204" pitchFamily="34" charset="0"/>
                  <a:cs typeface="Arial" panose="020B0604020202020204" pitchFamily="34" charset="0"/>
                </a:rPr>
                <a:t>Disadvantage</a:t>
              </a:r>
            </a:p>
            <a:p>
              <a:pPr marL="342900" indent="-342900" algn="just">
                <a:lnSpc>
                  <a:spcPct val="120000"/>
                </a:lnSpc>
                <a:buFont typeface="Arial" panose="020B0604020202020204" pitchFamily="34" charset="0"/>
                <a:buChar char="•"/>
              </a:pPr>
              <a:r>
                <a:rPr lang="en-US" sz="1867" dirty="0">
                  <a:latin typeface="Arial" panose="020B0604020202020204" pitchFamily="34" charset="0"/>
                  <a:cs typeface="Arial" panose="020B0604020202020204" pitchFamily="34" charset="0"/>
                </a:rPr>
                <a:t>Some features would be taken more than once and some would be negligible.</a:t>
              </a:r>
            </a:p>
          </p:txBody>
        </p:sp>
        <p:sp>
          <p:nvSpPr>
            <p:cNvPr id="10" name="TextBox 9"/>
            <p:cNvSpPr txBox="1"/>
            <p:nvPr/>
          </p:nvSpPr>
          <p:spPr>
            <a:xfrm>
              <a:off x="3687661" y="1203598"/>
              <a:ext cx="2252491" cy="660133"/>
            </a:xfrm>
            <a:prstGeom prst="rect">
              <a:avLst/>
            </a:prstGeom>
            <a:noFill/>
          </p:spPr>
          <p:txBody>
            <a:bodyPr wrap="square" rtlCol="0">
              <a:spAutoFit/>
            </a:bodyPr>
            <a:lstStyle/>
            <a:p>
              <a:pPr algn="just">
                <a:lnSpc>
                  <a:spcPct val="120000"/>
                </a:lnSpc>
              </a:pPr>
              <a:r>
                <a:rPr lang="en-US" sz="1467" b="1" dirty="0">
                  <a:latin typeface="Arial" panose="020B0604020202020204" pitchFamily="34" charset="0"/>
                  <a:cs typeface="Arial" panose="020B0604020202020204" pitchFamily="34" charset="0"/>
                </a:rPr>
                <a:t>[1] "</a:t>
              </a:r>
              <a:r>
                <a:rPr lang="en-US" sz="1467" b="1" u="sng" dirty="0">
                  <a:latin typeface="Arial" panose="020B0604020202020204" pitchFamily="34" charset="0"/>
                  <a:cs typeface="Arial" panose="020B0604020202020204" pitchFamily="34" charset="0"/>
                </a:rPr>
                <a:t>Speech based human emotion recognition using MFCC“ by M. S. </a:t>
              </a:r>
              <a:r>
                <a:rPr lang="en-US" sz="1467" b="1" u="sng" dirty="0" err="1">
                  <a:latin typeface="Arial" panose="020B0604020202020204" pitchFamily="34" charset="0"/>
                  <a:cs typeface="Arial" panose="020B0604020202020204" pitchFamily="34" charset="0"/>
                </a:rPr>
                <a:t>Likitha</a:t>
              </a:r>
              <a:r>
                <a:rPr lang="en-US" sz="1467" b="1" u="sng" dirty="0">
                  <a:latin typeface="Arial" panose="020B0604020202020204" pitchFamily="34" charset="0"/>
                  <a:cs typeface="Arial" panose="020B0604020202020204" pitchFamily="34" charset="0"/>
                </a:rPr>
                <a:t> , S. R. R. Gupta, K. </a:t>
              </a:r>
              <a:r>
                <a:rPr lang="en-US" sz="1467" b="1" u="sng" dirty="0" err="1">
                  <a:latin typeface="Arial" panose="020B0604020202020204" pitchFamily="34" charset="0"/>
                  <a:cs typeface="Arial" panose="020B0604020202020204" pitchFamily="34" charset="0"/>
                </a:rPr>
                <a:t>Hasitha</a:t>
              </a:r>
              <a:r>
                <a:rPr lang="en-US" sz="1467" b="1" u="sng" dirty="0">
                  <a:latin typeface="Arial" panose="020B0604020202020204" pitchFamily="34" charset="0"/>
                  <a:cs typeface="Arial" panose="020B0604020202020204" pitchFamily="34" charset="0"/>
                </a:rPr>
                <a:t> and A. U. Raju, International Conference on Wireless Communications, Signal Processing and Networking (</a:t>
              </a:r>
              <a:r>
                <a:rPr lang="en-US" sz="1467" b="1" u="sng" dirty="0" err="1">
                  <a:latin typeface="Arial" panose="020B0604020202020204" pitchFamily="34" charset="0"/>
                  <a:cs typeface="Arial" panose="020B0604020202020204" pitchFamily="34" charset="0"/>
                </a:rPr>
                <a:t>WiSPNET</a:t>
              </a:r>
              <a:r>
                <a:rPr lang="en-US" sz="1467" b="1" u="sng" dirty="0">
                  <a:latin typeface="Arial" panose="020B0604020202020204" pitchFamily="34" charset="0"/>
                  <a:cs typeface="Arial" panose="020B0604020202020204" pitchFamily="34" charset="0"/>
                </a:rPr>
                <a:t>), Chennai, 2017</a:t>
              </a:r>
              <a:r>
                <a:rPr lang="en-US" sz="1467" b="1" dirty="0">
                  <a:latin typeface="Arial" panose="020B0604020202020204" pitchFamily="34" charset="0"/>
                  <a:cs typeface="Arial" panose="020B0604020202020204" pitchFamily="34" charset="0"/>
                </a:rPr>
                <a:t>.</a:t>
              </a:r>
            </a:p>
          </p:txBody>
        </p:sp>
      </p:grpSp>
      <p:sp>
        <p:nvSpPr>
          <p:cNvPr id="13" name="Rectangle 12"/>
          <p:cNvSpPr/>
          <p:nvPr/>
        </p:nvSpPr>
        <p:spPr>
          <a:xfrm>
            <a:off x="1998838" y="1230784"/>
            <a:ext cx="9400461" cy="75108"/>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1079078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644691"/>
            <a:ext cx="12192000" cy="768085"/>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4800" dirty="0">
                <a:solidFill>
                  <a:schemeClr val="bg1"/>
                </a:solidFill>
                <a:latin typeface="Arial" pitchFamily="34" charset="0"/>
                <a:cs typeface="Arial" pitchFamily="34" charset="0"/>
              </a:rPr>
              <a:t>Agenda Style</a:t>
            </a:r>
          </a:p>
        </p:txBody>
      </p:sp>
      <p:sp>
        <p:nvSpPr>
          <p:cNvPr id="5" name="Text Placeholder 1"/>
          <p:cNvSpPr txBox="1">
            <a:spLocks/>
          </p:cNvSpPr>
          <p:nvPr/>
        </p:nvSpPr>
        <p:spPr>
          <a:xfrm rot="16200000">
            <a:off x="-1762732" y="2233395"/>
            <a:ext cx="5524309" cy="123296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LITERATURE SURVEY</a:t>
            </a:r>
            <a:endParaRPr lang="ko-KR" altLang="en-US" sz="3600" b="1" dirty="0">
              <a:solidFill>
                <a:schemeClr val="bg1"/>
              </a:solidFill>
              <a:latin typeface="+mj-lt"/>
              <a:cs typeface="Arial" pitchFamily="34" charset="0"/>
            </a:endParaRPr>
          </a:p>
        </p:txBody>
      </p:sp>
      <p:grpSp>
        <p:nvGrpSpPr>
          <p:cNvPr id="8" name="Group 7"/>
          <p:cNvGrpSpPr/>
          <p:nvPr/>
        </p:nvGrpSpPr>
        <p:grpSpPr>
          <a:xfrm>
            <a:off x="1727240" y="347731"/>
            <a:ext cx="9686200" cy="4695049"/>
            <a:chOff x="3687661" y="1203598"/>
            <a:chExt cx="2252491" cy="3297474"/>
          </a:xfrm>
        </p:grpSpPr>
        <p:sp>
          <p:nvSpPr>
            <p:cNvPr id="9" name="TextBox 8"/>
            <p:cNvSpPr txBox="1"/>
            <p:nvPr/>
          </p:nvSpPr>
          <p:spPr>
            <a:xfrm>
              <a:off x="3687661" y="1812887"/>
              <a:ext cx="2252491" cy="2688185"/>
            </a:xfrm>
            <a:prstGeom prst="rect">
              <a:avLst/>
            </a:prstGeom>
            <a:noFill/>
          </p:spPr>
          <p:txBody>
            <a:bodyPr wrap="square" rtlCol="0">
              <a:spAutoFit/>
            </a:bodyPr>
            <a:lstStyle/>
            <a:p>
              <a:pPr marL="342900" indent="-342900" algn="just">
                <a:buFont typeface="Arial" panose="020B0604020202020204" pitchFamily="34" charset="0"/>
                <a:buChar char="•"/>
              </a:pPr>
              <a:r>
                <a:rPr lang="en-US" sz="1867" dirty="0">
                  <a:latin typeface="Arial" panose="020B0604020202020204" pitchFamily="34" charset="0"/>
                </a:rPr>
                <a:t>The signals we use in the real world, such as our voices, are called "analog" signals.  To process these signals in computers, we need to convert the signals to "digital" form. </a:t>
              </a:r>
            </a:p>
            <a:p>
              <a:pPr marL="342900" indent="-342900" algn="just">
                <a:buFont typeface="Arial" panose="020B0604020202020204" pitchFamily="34" charset="0"/>
                <a:buChar char="•"/>
              </a:pPr>
              <a:r>
                <a:rPr lang="en-US" sz="1867" dirty="0">
                  <a:latin typeface="Arial" panose="020B0604020202020204" pitchFamily="34" charset="0"/>
                </a:rPr>
                <a:t>When the signal is converted back into a continuous time signal, it will exhibit a phenomenon called </a:t>
              </a:r>
              <a:r>
                <a:rPr lang="en-US" sz="1867" b="1" i="1" dirty="0">
                  <a:latin typeface="Arial" panose="020B0604020202020204" pitchFamily="34" charset="0"/>
                </a:rPr>
                <a:t>aliasing.</a:t>
              </a:r>
            </a:p>
            <a:p>
              <a:endParaRPr lang="en-US" sz="1867" b="1" i="1" dirty="0">
                <a:latin typeface="Arial" panose="020B0604020202020204" pitchFamily="34" charset="0"/>
              </a:endParaRPr>
            </a:p>
            <a:p>
              <a:r>
                <a:rPr lang="en-US" sz="1867" u="sng" dirty="0">
                  <a:latin typeface="Arial" panose="020B0604020202020204" pitchFamily="34" charset="0"/>
                </a:rPr>
                <a:t>Advantages</a:t>
              </a:r>
            </a:p>
            <a:p>
              <a:pPr marL="342900" indent="-342900">
                <a:buFont typeface="Arial" panose="020B0604020202020204" pitchFamily="34" charset="0"/>
                <a:buChar char="•"/>
              </a:pPr>
              <a:r>
                <a:rPr lang="en-US" sz="1867" dirty="0">
                  <a:latin typeface="Arial" panose="020B0604020202020204" pitchFamily="34" charset="0"/>
                </a:rPr>
                <a:t>It is easy to see the effects of changing the sampling frequency by looking at these transform plots</a:t>
              </a:r>
              <a:r>
                <a:rPr lang="en-US" sz="1400" dirty="0">
                  <a:latin typeface="Arial" panose="020B0604020202020204" pitchFamily="34" charset="0"/>
                </a:rPr>
                <a:t>.</a:t>
              </a:r>
            </a:p>
            <a:p>
              <a:endParaRPr lang="en-US" sz="1867" b="1" dirty="0">
                <a:latin typeface="Arial" panose="020B0604020202020204" pitchFamily="34" charset="0"/>
              </a:endParaRPr>
            </a:p>
            <a:p>
              <a:r>
                <a:rPr lang="en-US" sz="1867" u="sng" dirty="0">
                  <a:latin typeface="Arial" panose="020B0604020202020204" pitchFamily="34" charset="0"/>
                </a:rPr>
                <a:t>Disadvantages</a:t>
              </a:r>
            </a:p>
            <a:p>
              <a:pPr marL="342900" indent="-342900">
                <a:buFont typeface="Arial" panose="020B0604020202020204" pitchFamily="34" charset="0"/>
                <a:buChar char="•"/>
              </a:pPr>
              <a:r>
                <a:rPr lang="en-US" sz="1867" dirty="0">
                  <a:latin typeface="Arial" panose="020B0604020202020204" pitchFamily="34" charset="0"/>
                </a:rPr>
                <a:t>sampling frequency do not improve the quality of the reconstructed signal.</a:t>
              </a:r>
              <a:endParaRPr lang="en-US" sz="1867" b="1" dirty="0">
                <a:latin typeface="Arial" panose="020B0604020202020204" pitchFamily="34" charset="0"/>
              </a:endParaRPr>
            </a:p>
            <a:p>
              <a:r>
                <a:rPr lang="en-US" sz="1867" dirty="0">
                  <a:latin typeface="Arial" panose="020B0604020202020204" pitchFamily="34" charset="0"/>
                </a:rPr>
                <a:t>higher sampling frequencies require faster converters and more storage.</a:t>
              </a:r>
              <a:endParaRPr lang="en-US" sz="1867" dirty="0"/>
            </a:p>
          </p:txBody>
        </p:sp>
        <p:sp>
          <p:nvSpPr>
            <p:cNvPr id="10" name="TextBox 9"/>
            <p:cNvSpPr txBox="1"/>
            <p:nvPr/>
          </p:nvSpPr>
          <p:spPr>
            <a:xfrm>
              <a:off x="3687661" y="1203598"/>
              <a:ext cx="2252491" cy="237642"/>
            </a:xfrm>
            <a:prstGeom prst="rect">
              <a:avLst/>
            </a:prstGeom>
            <a:noFill/>
          </p:spPr>
          <p:txBody>
            <a:bodyPr wrap="square" rtlCol="0">
              <a:spAutoFit/>
            </a:bodyPr>
            <a:lstStyle/>
            <a:p>
              <a:pPr>
                <a:lnSpc>
                  <a:spcPct val="120000"/>
                </a:lnSpc>
              </a:pPr>
              <a:r>
                <a:rPr lang="en-US" sz="1467" b="1" dirty="0">
                  <a:latin typeface="Arial" panose="020B0604020202020204" pitchFamily="34" charset="0"/>
                  <a:cs typeface="Arial" panose="020B0604020202020204" pitchFamily="34" charset="0"/>
                </a:rPr>
                <a:t>[2] “</a:t>
              </a:r>
              <a:r>
                <a:rPr lang="en-US" sz="1467" b="1" u="sng" dirty="0">
                  <a:latin typeface="Arial" panose="020B0604020202020204" pitchFamily="34" charset="0"/>
                  <a:cs typeface="Arial" panose="020B0604020202020204" pitchFamily="34" charset="0"/>
                </a:rPr>
                <a:t>An Introduction to Sampling Theory.” by Thomas </a:t>
              </a:r>
              <a:r>
                <a:rPr lang="en-US" sz="1467" b="1" u="sng" dirty="0" err="1">
                  <a:latin typeface="Arial" panose="020B0604020202020204" pitchFamily="34" charset="0"/>
                  <a:cs typeface="Arial" panose="020B0604020202020204" pitchFamily="34" charset="0"/>
                </a:rPr>
                <a:t>Zawistowski</a:t>
              </a:r>
              <a:r>
                <a:rPr lang="en-US" sz="1467" b="1" u="sng" dirty="0">
                  <a:latin typeface="Arial" panose="020B0604020202020204" pitchFamily="34" charset="0"/>
                  <a:cs typeface="Arial" panose="020B0604020202020204" pitchFamily="34" charset="0"/>
                </a:rPr>
                <a:t> &amp; Paras Shah</a:t>
              </a:r>
              <a:endParaRPr lang="en-US" sz="1467" b="1" dirty="0">
                <a:latin typeface="Arial" panose="020B0604020202020204" pitchFamily="34" charset="0"/>
                <a:cs typeface="Arial" panose="020B0604020202020204" pitchFamily="34" charset="0"/>
              </a:endParaRPr>
            </a:p>
          </p:txBody>
        </p:sp>
      </p:grpSp>
      <p:sp>
        <p:nvSpPr>
          <p:cNvPr id="13" name="Rectangle 12"/>
          <p:cNvSpPr/>
          <p:nvPr/>
        </p:nvSpPr>
        <p:spPr>
          <a:xfrm>
            <a:off x="1861025" y="918295"/>
            <a:ext cx="9189048" cy="87724"/>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Tree>
    <p:extLst>
      <p:ext uri="{BB962C8B-B14F-4D97-AF65-F5344CB8AC3E}">
        <p14:creationId xmlns:p14="http://schemas.microsoft.com/office/powerpoint/2010/main" val="2267234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57BB3-0423-408E-9C8B-FDDCCB1DA4F0}"/>
              </a:ext>
            </a:extLst>
          </p:cNvPr>
          <p:cNvSpPr>
            <a:spLocks noGrp="1"/>
          </p:cNvSpPr>
          <p:nvPr>
            <p:ph type="title"/>
          </p:nvPr>
        </p:nvSpPr>
        <p:spPr>
          <a:xfrm>
            <a:off x="838200" y="248992"/>
            <a:ext cx="10131425" cy="1456267"/>
          </a:xfrm>
        </p:spPr>
        <p:txBody>
          <a:bodyPr>
            <a:normAutofit/>
          </a:bodyPr>
          <a:lstStyle/>
          <a:p>
            <a:pPr algn="ctr"/>
            <a:r>
              <a:rPr lang="en-US" sz="32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876A9FC3-D078-4246-BC6D-CC6F35136F43}"/>
              </a:ext>
            </a:extLst>
          </p:cNvPr>
          <p:cNvSpPr>
            <a:spLocks noGrp="1"/>
          </p:cNvSpPr>
          <p:nvPr>
            <p:ph idx="1"/>
          </p:nvPr>
        </p:nvSpPr>
        <p:spPr>
          <a:xfrm>
            <a:off x="646112" y="1571347"/>
            <a:ext cx="10515600" cy="3329127"/>
          </a:xfrm>
        </p:spPr>
        <p:txBody>
          <a:bodyPr/>
          <a:lstStyle/>
          <a:p>
            <a:pPr algn="just">
              <a:lnSpc>
                <a:spcPct val="150000"/>
              </a:lnSpc>
              <a:spcBef>
                <a:spcPts val="0"/>
              </a:spcBef>
            </a:pPr>
            <a:r>
              <a:rPr lang="en-US" sz="2000" dirty="0">
                <a:latin typeface="Arial" panose="020B0604020202020204" pitchFamily="34" charset="0"/>
                <a:ea typeface="Arial" panose="020B0604020202020204" pitchFamily="34" charset="0"/>
              </a:rPr>
              <a:t>Design and develop an application for</a:t>
            </a:r>
            <a:r>
              <a:rPr lang="en-US" sz="2000" dirty="0">
                <a:effectLst/>
                <a:latin typeface="Arial" panose="020B0604020202020204" pitchFamily="34" charset="0"/>
                <a:ea typeface="Arial" panose="020B0604020202020204" pitchFamily="34" charset="0"/>
              </a:rPr>
              <a:t> Speech Emotion Recognition using machine learning technique. </a:t>
            </a:r>
          </a:p>
          <a:p>
            <a:pPr algn="just">
              <a:lnSpc>
                <a:spcPct val="150000"/>
              </a:lnSpc>
              <a:spcBef>
                <a:spcPts val="0"/>
              </a:spcBef>
            </a:pPr>
            <a:r>
              <a:rPr lang="en-US" sz="2000" dirty="0">
                <a:effectLst/>
                <a:latin typeface="Arial" panose="020B0604020202020204" pitchFamily="34" charset="0"/>
                <a:ea typeface="Arial" panose="020B0604020202020204" pitchFamily="34" charset="0"/>
              </a:rPr>
              <a:t>The main elements for speech emotion recognition system are same as they are for any classic pattern recognition system. </a:t>
            </a:r>
          </a:p>
          <a:p>
            <a:pPr marL="0" marR="0" indent="0">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1823307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6BA7B-6A07-420D-99F1-1F6BDBB15A43}"/>
              </a:ext>
            </a:extLst>
          </p:cNvPr>
          <p:cNvSpPr txBox="1">
            <a:spLocks/>
          </p:cNvSpPr>
          <p:nvPr/>
        </p:nvSpPr>
        <p:spPr>
          <a:xfrm>
            <a:off x="447583" y="267472"/>
            <a:ext cx="9406631" cy="558152"/>
          </a:xfrm>
          <a:prstGeom prst="rect">
            <a:avLst/>
          </a:prstGeom>
        </p:spPr>
        <p:txBody>
          <a:bodyPr>
            <a:normAutofit/>
          </a:bodyPr>
          <a:lst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a:lstStyle>
          <a:p>
            <a:r>
              <a:rPr lang="en-US" sz="2800" u="sng" dirty="0"/>
              <a:t>WORKING PRINCIPLE</a:t>
            </a:r>
            <a:r>
              <a:rPr lang="en-US" sz="2800" dirty="0"/>
              <a:t>:</a:t>
            </a:r>
          </a:p>
        </p:txBody>
      </p:sp>
      <p:sp>
        <p:nvSpPr>
          <p:cNvPr id="3" name="Content Placeholder 2">
            <a:extLst>
              <a:ext uri="{FF2B5EF4-FFF2-40B4-BE49-F238E27FC236}">
                <a16:creationId xmlns:a16="http://schemas.microsoft.com/office/drawing/2014/main" id="{BE99D78B-CC64-4E25-9A09-BD0923A36B29}"/>
              </a:ext>
            </a:extLst>
          </p:cNvPr>
          <p:cNvSpPr txBox="1">
            <a:spLocks/>
          </p:cNvSpPr>
          <p:nvPr/>
        </p:nvSpPr>
        <p:spPr>
          <a:xfrm>
            <a:off x="447583" y="914400"/>
            <a:ext cx="11040122" cy="4598633"/>
          </a:xfrm>
          <a:prstGeom prst="rect">
            <a:avLst/>
          </a:prstGeom>
        </p:spPr>
        <p:txBody>
          <a:bodyPr>
            <a:normAutofit/>
          </a:bodyPr>
          <a:lst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lgn="just">
              <a:lnSpc>
                <a:spcPct val="115000"/>
              </a:lnSpc>
              <a:spcBef>
                <a:spcPts val="0"/>
              </a:spcBef>
              <a:buNone/>
            </a:pPr>
            <a:r>
              <a:rPr lang="en-US" dirty="0">
                <a:latin typeface="Arial" panose="020B0604020202020204" pitchFamily="34" charset="0"/>
                <a:ea typeface="Arial" panose="020B0604020202020204" pitchFamily="34" charset="0"/>
              </a:rPr>
              <a:t> </a:t>
            </a:r>
            <a:r>
              <a:rPr lang="en-US" sz="2400" u="sng" dirty="0">
                <a:solidFill>
                  <a:srgbClr val="C00000"/>
                </a:solidFill>
              </a:rPr>
              <a:t>methodology</a:t>
            </a:r>
            <a:r>
              <a:rPr lang="en-US" sz="2400" dirty="0">
                <a:solidFill>
                  <a:srgbClr val="C00000"/>
                </a:solidFill>
              </a:rPr>
              <a:t>:</a:t>
            </a:r>
          </a:p>
          <a:p>
            <a:pPr marL="0" indent="0" algn="just">
              <a:lnSpc>
                <a:spcPct val="115000"/>
              </a:lnSpc>
              <a:spcBef>
                <a:spcPts val="0"/>
              </a:spcBef>
              <a:buFont typeface="Arial" panose="020B0604020202020204" pitchFamily="34" charset="0"/>
              <a:buNone/>
            </a:pPr>
            <a:endParaRPr lang="en-US" dirty="0">
              <a:latin typeface="Arial" panose="020B0604020202020204" pitchFamily="34" charset="0"/>
              <a:ea typeface="Arial" panose="020B0604020202020204" pitchFamily="34" charset="0"/>
            </a:endParaRPr>
          </a:p>
          <a:p>
            <a:pPr marL="0" algn="just">
              <a:lnSpc>
                <a:spcPct val="115000"/>
              </a:lnSpc>
              <a:spcBef>
                <a:spcPts val="0"/>
              </a:spcBef>
            </a:pPr>
            <a:r>
              <a:rPr lang="en-US" u="sng" cap="none" dirty="0">
                <a:latin typeface="Arial" panose="020B0604020202020204" pitchFamily="34" charset="0"/>
                <a:ea typeface="Arial" panose="020B0604020202020204" pitchFamily="34" charset="0"/>
              </a:rPr>
              <a:t>Sampling</a:t>
            </a:r>
            <a:r>
              <a:rPr lang="en-US" cap="none" dirty="0">
                <a:latin typeface="Arial" panose="020B0604020202020204" pitchFamily="34" charset="0"/>
                <a:ea typeface="Arial" panose="020B0604020202020204" pitchFamily="34" charset="0"/>
              </a:rPr>
              <a:t>: </a:t>
            </a:r>
            <a:r>
              <a:rPr lang="en-US" sz="1800" cap="none" dirty="0">
                <a:latin typeface="Arial" panose="020B0604020202020204" pitchFamily="34" charset="0"/>
                <a:ea typeface="Arial" panose="020B0604020202020204" pitchFamily="34" charset="0"/>
              </a:rPr>
              <a:t>Sampling is the first and important step of signal processing. Signals which we used normally, are all analog signals I.E. Continuous time signals. Therefore, for processing purpose in computer, discrete signals are better. In order to convert these continuous time signals to discrete time signals, sampling is used. </a:t>
            </a:r>
            <a:endParaRPr lang="en-US" cap="none" dirty="0">
              <a:latin typeface="Arial" panose="020B0604020202020204" pitchFamily="34" charset="0"/>
              <a:ea typeface="Arial" panose="020B0604020202020204" pitchFamily="34" charset="0"/>
            </a:endParaRPr>
          </a:p>
          <a:p>
            <a:pPr marL="0" indent="0" algn="just">
              <a:lnSpc>
                <a:spcPct val="115000"/>
              </a:lnSpc>
              <a:spcBef>
                <a:spcPts val="0"/>
              </a:spcBef>
              <a:buFont typeface="Arial" panose="020B0604020202020204" pitchFamily="34" charset="0"/>
              <a:buNone/>
            </a:pPr>
            <a:r>
              <a:rPr lang="en-US" b="1" dirty="0">
                <a:latin typeface="Arial" panose="020B0604020202020204" pitchFamily="34" charset="0"/>
                <a:ea typeface="Arial" panose="020B0604020202020204" pitchFamily="34" charset="0"/>
              </a:rPr>
              <a:t> </a:t>
            </a:r>
            <a:endParaRPr lang="en-US" dirty="0">
              <a:latin typeface="Arial" panose="020B0604020202020204" pitchFamily="34" charset="0"/>
              <a:ea typeface="Arial" panose="020B0604020202020204" pitchFamily="34" charset="0"/>
            </a:endParaRPr>
          </a:p>
          <a:p>
            <a:pPr algn="just">
              <a:lnSpc>
                <a:spcPct val="115000"/>
              </a:lnSpc>
              <a:spcBef>
                <a:spcPts val="0"/>
              </a:spcBef>
            </a:pPr>
            <a:r>
              <a:rPr lang="en-US" u="sng" cap="none" dirty="0">
                <a:latin typeface="Arial" panose="020B0604020202020204" pitchFamily="34" charset="0"/>
                <a:ea typeface="Arial" panose="020B0604020202020204" pitchFamily="34" charset="0"/>
              </a:rPr>
              <a:t>Pre-emphasis</a:t>
            </a:r>
            <a:r>
              <a:rPr lang="en-US" cap="none" dirty="0">
                <a:latin typeface="Arial" panose="020B0604020202020204" pitchFamily="34" charset="0"/>
                <a:ea typeface="Arial" panose="020B0604020202020204" pitchFamily="34" charset="0"/>
              </a:rPr>
              <a:t>: </a:t>
            </a:r>
            <a:r>
              <a:rPr lang="en-US" sz="1800" cap="none" dirty="0">
                <a:latin typeface="Arial" panose="020B0604020202020204" pitchFamily="34" charset="0"/>
                <a:ea typeface="Arial" panose="020B0604020202020204" pitchFamily="34" charset="0"/>
              </a:rPr>
              <a:t>The input signal often has certain low frequency components which will result in samples similar to their adjacent samples. These parts represent a slow variation with time and hence are not of any importance while extracting signal information. Therefore, we are performing pre-emphasizing by applying a high pass filter on the signal in order to emphasize the high frequency components which represent the rapidly changing signal</a:t>
            </a:r>
            <a:r>
              <a:rPr lang="en-US" cap="none" dirty="0">
                <a:latin typeface="Arial" panose="020B0604020202020204" pitchFamily="34" charset="0"/>
                <a:ea typeface="Arial" panose="020B0604020202020204" pitchFamily="34" charset="0"/>
              </a:rPr>
              <a:t>.</a:t>
            </a:r>
          </a:p>
          <a:p>
            <a:pPr marL="0" indent="0">
              <a:lnSpc>
                <a:spcPct val="115000"/>
              </a:lnSpc>
              <a:spcBef>
                <a:spcPts val="0"/>
              </a:spcBef>
              <a:buFont typeface="Arial" panose="020B0604020202020204" pitchFamily="34" charset="0"/>
              <a:buNone/>
            </a:pPr>
            <a:endParaRPr lang="en-US" sz="2200" dirty="0">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38681527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CB0B38-445A-4DBC-9B22-BB78CA061AFF}"/>
              </a:ext>
            </a:extLst>
          </p:cNvPr>
          <p:cNvSpPr txBox="1"/>
          <p:nvPr/>
        </p:nvSpPr>
        <p:spPr>
          <a:xfrm>
            <a:off x="284086" y="583190"/>
            <a:ext cx="11079332" cy="4641271"/>
          </a:xfrm>
          <a:prstGeom prst="rect">
            <a:avLst/>
          </a:prstGeom>
          <a:noFill/>
        </p:spPr>
        <p:txBody>
          <a:bodyPr wrap="square">
            <a:spAutoFit/>
          </a:bodyPr>
          <a:lstStyle/>
          <a:p>
            <a:pPr algn="just"/>
            <a:r>
              <a:rPr lang="en-US" sz="1800" u="sng" dirty="0">
                <a:effectLst/>
                <a:latin typeface="Arial" panose="020B0604020202020204" pitchFamily="34" charset="0"/>
                <a:ea typeface="Arial" panose="020B0604020202020204" pitchFamily="34" charset="0"/>
              </a:rPr>
              <a:t>De-silencing</a:t>
            </a:r>
            <a:r>
              <a:rPr lang="en-US" sz="1800" dirty="0">
                <a:effectLst/>
                <a:latin typeface="Arial" panose="020B0604020202020204" pitchFamily="34" charset="0"/>
                <a:ea typeface="Arial" panose="020B0604020202020204" pitchFamily="34" charset="0"/>
              </a:rPr>
              <a:t>: Audio signals often contain regions of absolute silence occurring at the beginning or at the end and sometimes in between higher frequencies. It is required to remove this unwanted part from the signal and hence de-silencing is performed.</a:t>
            </a:r>
          </a:p>
          <a:p>
            <a:pPr marL="0" indent="0" algn="just">
              <a:buNone/>
            </a:pP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u="sng" dirty="0">
                <a:effectLst/>
                <a:latin typeface="Arial" panose="020B0604020202020204" pitchFamily="34" charset="0"/>
                <a:ea typeface="Arial" panose="020B0604020202020204" pitchFamily="34" charset="0"/>
              </a:rPr>
              <a:t>Framing:</a:t>
            </a:r>
            <a:r>
              <a:rPr lang="en-US" sz="1800" dirty="0">
                <a:effectLst/>
                <a:latin typeface="Arial" panose="020B0604020202020204" pitchFamily="34" charset="0"/>
                <a:ea typeface="Arial" panose="020B0604020202020204" pitchFamily="34" charset="0"/>
              </a:rPr>
              <a:t> For the purpose of analysis, observable stationary signal is preferable. If we observe the speech signal on a short time basis, we are able to get a stationary signal. We divide the input signal into small constituent frames of a specific time interval.</a:t>
            </a:r>
          </a:p>
          <a:p>
            <a:pPr marL="0" marR="0" indent="0" algn="just">
              <a:lnSpc>
                <a:spcPct val="115000"/>
              </a:lnSpc>
              <a:spcBef>
                <a:spcPts val="0"/>
              </a:spcBef>
              <a:spcAft>
                <a:spcPts val="0"/>
              </a:spcAft>
              <a:buNone/>
            </a:pPr>
            <a:endParaRPr lang="en-US" sz="1800" dirty="0">
              <a:effectLst/>
              <a:latin typeface="Arial" panose="020B0604020202020204" pitchFamily="34" charset="0"/>
              <a:ea typeface="Arial" panose="020B0604020202020204" pitchFamily="34" charset="0"/>
            </a:endParaRPr>
          </a:p>
          <a:p>
            <a:pPr marL="0" marR="0" algn="just">
              <a:lnSpc>
                <a:spcPct val="115000"/>
              </a:lnSpc>
              <a:spcBef>
                <a:spcPts val="0"/>
              </a:spcBef>
              <a:spcAft>
                <a:spcPts val="0"/>
              </a:spcAft>
            </a:pPr>
            <a:r>
              <a:rPr lang="en-US" sz="1800" u="sng" dirty="0">
                <a:effectLst/>
                <a:latin typeface="Arial" panose="020B0604020202020204" pitchFamily="34" charset="0"/>
                <a:ea typeface="Arial" panose="020B0604020202020204" pitchFamily="34" charset="0"/>
              </a:rPr>
              <a:t>Windowing</a:t>
            </a:r>
            <a:r>
              <a:rPr lang="en-US" sz="1800" dirty="0">
                <a:effectLst/>
                <a:latin typeface="Arial" panose="020B0604020202020204" pitchFamily="34" charset="0"/>
                <a:ea typeface="Arial" panose="020B0604020202020204" pitchFamily="34" charset="0"/>
              </a:rPr>
              <a:t>: Most of the digital signals are large and infinite that they cannot be analyzed entirely at the same time. For better statistical calculations and processing, values of signal at each point should be available. In order to convert large digital signal into a small set for processing and analyzing, and for smoothing ends of signal, windowing is performed.</a:t>
            </a:r>
          </a:p>
          <a:p>
            <a:pPr algn="just"/>
            <a:endParaRPr lang="en-US" sz="2000" dirty="0">
              <a:effectLst/>
              <a:latin typeface="Arial" panose="020B0604020202020204" pitchFamily="34" charset="0"/>
              <a:ea typeface="Arial" panose="020B0604020202020204" pitchFamily="34" charset="0"/>
            </a:endParaRPr>
          </a:p>
          <a:p>
            <a:endParaRPr lang="en-US" sz="2000" dirty="0">
              <a:effectLst/>
              <a:latin typeface="Arial" panose="020B0604020202020204" pitchFamily="34" charset="0"/>
              <a:ea typeface="Arial" panose="020B0604020202020204" pitchFamily="34" charset="0"/>
            </a:endParaRPr>
          </a:p>
          <a:p>
            <a:endParaRPr lang="en-US" dirty="0"/>
          </a:p>
        </p:txBody>
      </p:sp>
    </p:spTree>
    <p:extLst>
      <p:ext uri="{BB962C8B-B14F-4D97-AF65-F5344CB8AC3E}">
        <p14:creationId xmlns:p14="http://schemas.microsoft.com/office/powerpoint/2010/main" val="2053608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BAC9-1101-4289-91C3-37D9FA8025D9}"/>
              </a:ext>
            </a:extLst>
          </p:cNvPr>
          <p:cNvSpPr>
            <a:spLocks noGrp="1"/>
          </p:cNvSpPr>
          <p:nvPr>
            <p:ph type="title"/>
          </p:nvPr>
        </p:nvSpPr>
        <p:spPr>
          <a:xfrm>
            <a:off x="685800" y="331450"/>
            <a:ext cx="10396882" cy="1151965"/>
          </a:xfrm>
        </p:spPr>
        <p:txBody>
          <a:bodyPr>
            <a:normAutofit/>
          </a:bodyPr>
          <a:lstStyle/>
          <a:p>
            <a:pPr algn="ctr"/>
            <a:r>
              <a:rPr lang="en-US" sz="44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DESCRIPTION OF THE DATASET</a:t>
            </a:r>
          </a:p>
        </p:txBody>
      </p:sp>
      <p:sp>
        <p:nvSpPr>
          <p:cNvPr id="3" name="Content Placeholder 2">
            <a:extLst>
              <a:ext uri="{FF2B5EF4-FFF2-40B4-BE49-F238E27FC236}">
                <a16:creationId xmlns:a16="http://schemas.microsoft.com/office/drawing/2014/main" id="{494161DB-BE6D-4FEC-B8F4-2B6F159DF9E9}"/>
              </a:ext>
            </a:extLst>
          </p:cNvPr>
          <p:cNvSpPr>
            <a:spLocks noGrp="1"/>
          </p:cNvSpPr>
          <p:nvPr>
            <p:ph idx="1"/>
          </p:nvPr>
        </p:nvSpPr>
        <p:spPr>
          <a:xfrm>
            <a:off x="685800" y="1236372"/>
            <a:ext cx="10396883" cy="4138213"/>
          </a:xfrm>
        </p:spPr>
        <p:txBody>
          <a:bodyPr/>
          <a:lstStyle/>
          <a:p>
            <a:pPr algn="just"/>
            <a:r>
              <a:rPr lang="en-US" sz="1600" dirty="0">
                <a:solidFill>
                  <a:srgbClr val="000000"/>
                </a:solidFill>
                <a:effectLst/>
                <a:latin typeface="Times New Roman" panose="02020603050405020304" pitchFamily="18" charset="0"/>
                <a:ea typeface="Times New Roman" panose="02020603050405020304" pitchFamily="18" charset="0"/>
              </a:rPr>
              <a:t>THE DATASET contain audiovisual recordings of speakers in North American English. The RAVDESS consists of 24 professional actors, each performing 104 unique vocalizations with emotions that include: happy, sad, angry, fearful, calm, and neutral.</a:t>
            </a:r>
          </a:p>
          <a:p>
            <a:pPr algn="just"/>
            <a:r>
              <a:rPr lang="en-US" sz="1600" dirty="0">
                <a:solidFill>
                  <a:srgbClr val="000000"/>
                </a:solidFill>
                <a:effectLst/>
                <a:latin typeface="Times New Roman" panose="02020603050405020304" pitchFamily="18" charset="0"/>
                <a:ea typeface="Times New Roman" panose="02020603050405020304" pitchFamily="18" charset="0"/>
              </a:rPr>
              <a:t>Each RAVDESS file has a unique filename. The filename consists of seven two-digit numerical identifiers, separated by hyphens (e.g., 02-01-06-01-02-01-12. mp4). Each two-digit numerical identifier defines the level of a different experimental factor</a:t>
            </a:r>
            <a:r>
              <a:rPr lang="en-US" sz="1600" dirty="0">
                <a:solidFill>
                  <a:srgbClr val="000000"/>
                </a:solidFill>
                <a:latin typeface="Times New Roman" panose="02020603050405020304" pitchFamily="18" charset="0"/>
                <a:ea typeface="Times New Roman" panose="02020603050405020304" pitchFamily="18" charset="0"/>
              </a:rPr>
              <a:t>.</a:t>
            </a:r>
          </a:p>
          <a:p>
            <a:pPr algn="just"/>
            <a:r>
              <a:rPr lang="en-US" sz="1600" dirty="0">
                <a:solidFill>
                  <a:srgbClr val="000000"/>
                </a:solidFill>
                <a:effectLst/>
                <a:latin typeface="Times New Roman" panose="02020603050405020304" pitchFamily="18" charset="0"/>
                <a:ea typeface="Times New Roman" panose="02020603050405020304" pitchFamily="18" charset="0"/>
              </a:rPr>
              <a:t>For example, the filename “02-01-06-01-02-01-12.mp4” refers to: AUDIO-only (02)–Speech (01)–Fearful (06)– Intensity normal. </a:t>
            </a:r>
            <a:endParaRPr lang="en-US" sz="1800" dirty="0"/>
          </a:p>
        </p:txBody>
      </p:sp>
    </p:spTree>
    <p:extLst>
      <p:ext uri="{BB962C8B-B14F-4D97-AF65-F5344CB8AC3E}">
        <p14:creationId xmlns:p14="http://schemas.microsoft.com/office/powerpoint/2010/main" val="1685792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44D4C23-81FB-460B-A16B-715818231E42}"/>
              </a:ext>
            </a:extLst>
          </p:cNvPr>
          <p:cNvSpPr>
            <a:spLocks noGrp="1"/>
          </p:cNvSpPr>
          <p:nvPr>
            <p:ph type="body" sz="quarter" idx="10"/>
          </p:nvPr>
        </p:nvSpPr>
        <p:spPr/>
        <p:txBody>
          <a:bodyPr>
            <a:normAutofit/>
          </a:bodyPr>
          <a:lstStyle/>
          <a:p>
            <a:r>
              <a:rPr lang="en-US" sz="4000" u="sng"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 DESIGN: EXISTING SYSTEM</a:t>
            </a:r>
            <a:endParaRPr lang="en-US" sz="4000" dirty="0">
              <a:solidFill>
                <a:srgbClr val="C00000"/>
              </a:solidFill>
            </a:endParaRPr>
          </a:p>
        </p:txBody>
      </p:sp>
      <p:sp>
        <p:nvSpPr>
          <p:cNvPr id="3" name="Oval 2">
            <a:extLst>
              <a:ext uri="{FF2B5EF4-FFF2-40B4-BE49-F238E27FC236}">
                <a16:creationId xmlns:a16="http://schemas.microsoft.com/office/drawing/2014/main" id="{133B0E7B-0E58-43A0-88FC-794C043EB0DF}"/>
              </a:ext>
            </a:extLst>
          </p:cNvPr>
          <p:cNvSpPr/>
          <p:nvPr/>
        </p:nvSpPr>
        <p:spPr>
          <a:xfrm>
            <a:off x="5062034" y="5115611"/>
            <a:ext cx="748982" cy="748982"/>
          </a:xfrm>
          <a:prstGeom prst="ellipse">
            <a:avLst/>
          </a:prstGeom>
          <a:solidFill>
            <a:schemeClr val="bg1"/>
          </a:solidFill>
          <a:ln w="63500">
            <a:solidFill>
              <a:schemeClr val="accent1"/>
            </a:solid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 name="Oval 3">
            <a:extLst>
              <a:ext uri="{FF2B5EF4-FFF2-40B4-BE49-F238E27FC236}">
                <a16:creationId xmlns:a16="http://schemas.microsoft.com/office/drawing/2014/main" id="{D92ED873-13CE-4E55-BCC5-5AB15A39B02E}"/>
              </a:ext>
            </a:extLst>
          </p:cNvPr>
          <p:cNvSpPr/>
          <p:nvPr/>
        </p:nvSpPr>
        <p:spPr>
          <a:xfrm>
            <a:off x="6404534" y="4254899"/>
            <a:ext cx="748982" cy="748982"/>
          </a:xfrm>
          <a:prstGeom prst="ellipse">
            <a:avLst/>
          </a:prstGeom>
          <a:solidFill>
            <a:schemeClr val="bg1"/>
          </a:solidFill>
          <a:ln w="63500">
            <a:solidFill>
              <a:schemeClr val="accent1"/>
            </a:solid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5" name="Oval 4">
            <a:extLst>
              <a:ext uri="{FF2B5EF4-FFF2-40B4-BE49-F238E27FC236}">
                <a16:creationId xmlns:a16="http://schemas.microsoft.com/office/drawing/2014/main" id="{F277E4A7-CCA3-4C64-B89F-9487147317F8}"/>
              </a:ext>
            </a:extLst>
          </p:cNvPr>
          <p:cNvSpPr/>
          <p:nvPr/>
        </p:nvSpPr>
        <p:spPr>
          <a:xfrm>
            <a:off x="5062034" y="3394185"/>
            <a:ext cx="748982" cy="748982"/>
          </a:xfrm>
          <a:prstGeom prst="ellipse">
            <a:avLst/>
          </a:prstGeom>
          <a:solidFill>
            <a:schemeClr val="bg1"/>
          </a:solidFill>
          <a:ln w="63500">
            <a:solidFill>
              <a:schemeClr val="accent1"/>
            </a:solid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6" name="Oval 5">
            <a:extLst>
              <a:ext uri="{FF2B5EF4-FFF2-40B4-BE49-F238E27FC236}">
                <a16:creationId xmlns:a16="http://schemas.microsoft.com/office/drawing/2014/main" id="{1F0A2FB5-174C-4E55-84D6-DA857A6D71BC}"/>
              </a:ext>
            </a:extLst>
          </p:cNvPr>
          <p:cNvSpPr/>
          <p:nvPr/>
        </p:nvSpPr>
        <p:spPr>
          <a:xfrm>
            <a:off x="6404534" y="2533473"/>
            <a:ext cx="748982" cy="748982"/>
          </a:xfrm>
          <a:prstGeom prst="ellipse">
            <a:avLst/>
          </a:prstGeom>
          <a:solidFill>
            <a:schemeClr val="bg1"/>
          </a:solidFill>
          <a:ln w="63500">
            <a:solidFill>
              <a:schemeClr val="accent1"/>
            </a:solid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7" name="Oval 6">
            <a:extLst>
              <a:ext uri="{FF2B5EF4-FFF2-40B4-BE49-F238E27FC236}">
                <a16:creationId xmlns:a16="http://schemas.microsoft.com/office/drawing/2014/main" id="{13EFBC72-1C81-44DC-BF8B-10C03C43E42C}"/>
              </a:ext>
            </a:extLst>
          </p:cNvPr>
          <p:cNvSpPr/>
          <p:nvPr/>
        </p:nvSpPr>
        <p:spPr>
          <a:xfrm>
            <a:off x="5062034" y="1672759"/>
            <a:ext cx="748982" cy="748982"/>
          </a:xfrm>
          <a:prstGeom prst="ellipse">
            <a:avLst/>
          </a:prstGeom>
          <a:solidFill>
            <a:schemeClr val="bg1"/>
          </a:solidFill>
          <a:ln w="63500">
            <a:solidFill>
              <a:schemeClr val="accent4"/>
            </a:solidFill>
          </a:ln>
          <a:effectLst>
            <a:innerShdw blurRad="101600" dist="88900" dir="135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cs typeface="Arial" pitchFamily="34" charset="0"/>
            </a:endParaRPr>
          </a:p>
        </p:txBody>
      </p:sp>
      <p:sp>
        <p:nvSpPr>
          <p:cNvPr id="8" name="Freeform 65">
            <a:extLst>
              <a:ext uri="{FF2B5EF4-FFF2-40B4-BE49-F238E27FC236}">
                <a16:creationId xmlns:a16="http://schemas.microsoft.com/office/drawing/2014/main" id="{47D1EAA2-836C-4FC8-A189-4DE0B1C3BD0A}"/>
              </a:ext>
            </a:extLst>
          </p:cNvPr>
          <p:cNvSpPr/>
          <p:nvPr/>
        </p:nvSpPr>
        <p:spPr>
          <a:xfrm>
            <a:off x="5934284" y="2007581"/>
            <a:ext cx="1800000" cy="892628"/>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9" name="Freeform 66">
            <a:extLst>
              <a:ext uri="{FF2B5EF4-FFF2-40B4-BE49-F238E27FC236}">
                <a16:creationId xmlns:a16="http://schemas.microsoft.com/office/drawing/2014/main" id="{2F587C56-2D1F-454D-9D36-3B981D9948F3}"/>
              </a:ext>
            </a:extLst>
          </p:cNvPr>
          <p:cNvSpPr/>
          <p:nvPr/>
        </p:nvSpPr>
        <p:spPr>
          <a:xfrm flipH="1">
            <a:off x="4439883" y="2875305"/>
            <a:ext cx="1800000" cy="892628"/>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0" name="Freeform 67">
            <a:extLst>
              <a:ext uri="{FF2B5EF4-FFF2-40B4-BE49-F238E27FC236}">
                <a16:creationId xmlns:a16="http://schemas.microsoft.com/office/drawing/2014/main" id="{7FE3E602-CF2F-47FB-B50E-FEA01A03AC37}"/>
              </a:ext>
            </a:extLst>
          </p:cNvPr>
          <p:cNvSpPr/>
          <p:nvPr/>
        </p:nvSpPr>
        <p:spPr>
          <a:xfrm>
            <a:off x="5934284" y="3768676"/>
            <a:ext cx="1800000" cy="892628"/>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1" name="Freeform 68">
            <a:extLst>
              <a:ext uri="{FF2B5EF4-FFF2-40B4-BE49-F238E27FC236}">
                <a16:creationId xmlns:a16="http://schemas.microsoft.com/office/drawing/2014/main" id="{E8982959-F5BB-4826-B860-9F9E247CC240}"/>
              </a:ext>
            </a:extLst>
          </p:cNvPr>
          <p:cNvSpPr/>
          <p:nvPr/>
        </p:nvSpPr>
        <p:spPr>
          <a:xfrm flipH="1">
            <a:off x="4439883" y="4636400"/>
            <a:ext cx="1800000" cy="892628"/>
          </a:xfrm>
          <a:custGeom>
            <a:avLst/>
            <a:gdLst>
              <a:gd name="connsiteX0" fmla="*/ 0 w 1447800"/>
              <a:gd name="connsiteY0" fmla="*/ 0 h 892628"/>
              <a:gd name="connsiteX1" fmla="*/ 1447800 w 1447800"/>
              <a:gd name="connsiteY1" fmla="*/ 0 h 892628"/>
              <a:gd name="connsiteX2" fmla="*/ 1447800 w 1447800"/>
              <a:gd name="connsiteY2" fmla="*/ 892628 h 892628"/>
              <a:gd name="connsiteX3" fmla="*/ 1077685 w 1447800"/>
              <a:gd name="connsiteY3" fmla="*/ 892628 h 892628"/>
            </a:gdLst>
            <a:ahLst/>
            <a:cxnLst>
              <a:cxn ang="0">
                <a:pos x="connsiteX0" y="connsiteY0"/>
              </a:cxn>
              <a:cxn ang="0">
                <a:pos x="connsiteX1" y="connsiteY1"/>
              </a:cxn>
              <a:cxn ang="0">
                <a:pos x="connsiteX2" y="connsiteY2"/>
              </a:cxn>
              <a:cxn ang="0">
                <a:pos x="connsiteX3" y="connsiteY3"/>
              </a:cxn>
            </a:cxnLst>
            <a:rect l="l" t="t" r="r" b="b"/>
            <a:pathLst>
              <a:path w="1447800" h="892628">
                <a:moveTo>
                  <a:pt x="0" y="0"/>
                </a:moveTo>
                <a:lnTo>
                  <a:pt x="1447800" y="0"/>
                </a:lnTo>
                <a:lnTo>
                  <a:pt x="1447800" y="892628"/>
                </a:lnTo>
                <a:lnTo>
                  <a:pt x="1077685" y="892628"/>
                </a:lnTo>
              </a:path>
            </a:pathLst>
          </a:custGeom>
          <a:ln w="50800">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13" name="TextBox 12">
            <a:extLst>
              <a:ext uri="{FF2B5EF4-FFF2-40B4-BE49-F238E27FC236}">
                <a16:creationId xmlns:a16="http://schemas.microsoft.com/office/drawing/2014/main" id="{3F911A16-F9D2-4278-9CFD-6A83E02B4571}"/>
              </a:ext>
            </a:extLst>
          </p:cNvPr>
          <p:cNvSpPr txBox="1"/>
          <p:nvPr/>
        </p:nvSpPr>
        <p:spPr>
          <a:xfrm>
            <a:off x="7886564" y="1993179"/>
            <a:ext cx="3518651"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first step is data collection, The model being developed will learn from the data provided to it and them results are guided by the data</a:t>
            </a:r>
            <a:endParaRPr lang="ko-KR" altLang="en-US" sz="1400" dirty="0">
              <a:solidFill>
                <a:schemeClr val="tx1">
                  <a:lumMod val="75000"/>
                  <a:lumOff val="25000"/>
                </a:schemeClr>
              </a:solidFill>
              <a:cs typeface="Arial" pitchFamily="34" charset="0"/>
            </a:endParaRPr>
          </a:p>
        </p:txBody>
      </p:sp>
      <p:sp>
        <p:nvSpPr>
          <p:cNvPr id="16" name="TextBox 15">
            <a:extLst>
              <a:ext uri="{FF2B5EF4-FFF2-40B4-BE49-F238E27FC236}">
                <a16:creationId xmlns:a16="http://schemas.microsoft.com/office/drawing/2014/main" id="{3325AB48-676B-4769-B094-46877DCF24E2}"/>
              </a:ext>
            </a:extLst>
          </p:cNvPr>
          <p:cNvSpPr txBox="1"/>
          <p:nvPr/>
        </p:nvSpPr>
        <p:spPr>
          <a:xfrm>
            <a:off x="7898935" y="3741591"/>
            <a:ext cx="3518651"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third step is where an algorithmic based model is developed. This model uses ML algorithms to learn about the data and train itself to respond to it</a:t>
            </a:r>
            <a:endParaRPr lang="ko-KR" altLang="en-US" sz="14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2D030EC4-4F6F-4AEB-9470-F1926A2C7C51}"/>
              </a:ext>
            </a:extLst>
          </p:cNvPr>
          <p:cNvSpPr txBox="1"/>
          <p:nvPr/>
        </p:nvSpPr>
        <p:spPr>
          <a:xfrm>
            <a:off x="592429" y="2787484"/>
            <a:ext cx="3670841" cy="954107"/>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The second step, called feature engineering, is a collection of several machine learning tasks that are executed over the collected data</a:t>
            </a:r>
            <a:endParaRPr lang="ko-KR" altLang="en-US" sz="1400"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B6C36E76-EF3C-499B-AE03-B2A2D36C5208}"/>
              </a:ext>
            </a:extLst>
          </p:cNvPr>
          <p:cNvSpPr txBox="1"/>
          <p:nvPr/>
        </p:nvSpPr>
        <p:spPr>
          <a:xfrm>
            <a:off x="592429" y="4636399"/>
            <a:ext cx="3704144" cy="738664"/>
          </a:xfrm>
          <a:prstGeom prst="rect">
            <a:avLst/>
          </a:prstGeom>
          <a:noFill/>
        </p:spPr>
        <p:txBody>
          <a:bodyPr wrap="square" rtlCol="0">
            <a:spAutoFit/>
          </a:bodyPr>
          <a:lstStyle/>
          <a:p>
            <a:pPr algn="r"/>
            <a:r>
              <a:rPr lang="en-US" sz="1400" dirty="0">
                <a:latin typeface="Arial" panose="020B0604020202020204" pitchFamily="34" charset="0"/>
                <a:cs typeface="Arial" panose="020B0604020202020204" pitchFamily="34" charset="0"/>
              </a:rPr>
              <a:t>The final step is to evaluate the functioning of the built model. Comparison results help to choose the most accurate algorithm</a:t>
            </a:r>
            <a:endParaRPr lang="ko-KR" altLang="en-US" sz="1400" dirty="0">
              <a:solidFill>
                <a:schemeClr val="tx1">
                  <a:lumMod val="75000"/>
                  <a:lumOff val="25000"/>
                </a:schemeClr>
              </a:solidFill>
              <a:cs typeface="Arial" pitchFamily="34" charset="0"/>
            </a:endParaRPr>
          </a:p>
        </p:txBody>
      </p:sp>
      <p:sp>
        <p:nvSpPr>
          <p:cNvPr id="26" name="Rounded Rectangle 5">
            <a:extLst>
              <a:ext uri="{FF2B5EF4-FFF2-40B4-BE49-F238E27FC236}">
                <a16:creationId xmlns:a16="http://schemas.microsoft.com/office/drawing/2014/main" id="{0C6EE5F0-BAF3-465E-964F-2CA5A51C8604}"/>
              </a:ext>
            </a:extLst>
          </p:cNvPr>
          <p:cNvSpPr/>
          <p:nvPr/>
        </p:nvSpPr>
        <p:spPr>
          <a:xfrm flipH="1">
            <a:off x="6598692" y="2771289"/>
            <a:ext cx="391682" cy="323114"/>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Oval 21">
            <a:extLst>
              <a:ext uri="{FF2B5EF4-FFF2-40B4-BE49-F238E27FC236}">
                <a16:creationId xmlns:a16="http://schemas.microsoft.com/office/drawing/2014/main" id="{FFA25F9C-9F12-4757-9B7A-720CE2B55BC8}"/>
              </a:ext>
            </a:extLst>
          </p:cNvPr>
          <p:cNvSpPr>
            <a:spLocks noChangeAspect="1"/>
          </p:cNvSpPr>
          <p:nvPr/>
        </p:nvSpPr>
        <p:spPr>
          <a:xfrm>
            <a:off x="5260841" y="1856755"/>
            <a:ext cx="396491" cy="3998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Rectangle 7">
            <a:extLst>
              <a:ext uri="{FF2B5EF4-FFF2-40B4-BE49-F238E27FC236}">
                <a16:creationId xmlns:a16="http://schemas.microsoft.com/office/drawing/2014/main" id="{9EB68BB0-5420-4ECD-95EC-EC3D7A3F7E82}"/>
              </a:ext>
            </a:extLst>
          </p:cNvPr>
          <p:cNvSpPr/>
          <p:nvPr/>
        </p:nvSpPr>
        <p:spPr>
          <a:xfrm rot="18900000">
            <a:off x="5367501" y="3537974"/>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Trapezoid 13">
            <a:extLst>
              <a:ext uri="{FF2B5EF4-FFF2-40B4-BE49-F238E27FC236}">
                <a16:creationId xmlns:a16="http://schemas.microsoft.com/office/drawing/2014/main" id="{D84073CD-173A-4372-89B7-FD507DD4F9CE}"/>
              </a:ext>
            </a:extLst>
          </p:cNvPr>
          <p:cNvSpPr/>
          <p:nvPr/>
        </p:nvSpPr>
        <p:spPr>
          <a:xfrm>
            <a:off x="6560295" y="4443620"/>
            <a:ext cx="460763" cy="38555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1" name="Rounded Rectangle 6">
            <a:extLst>
              <a:ext uri="{FF2B5EF4-FFF2-40B4-BE49-F238E27FC236}">
                <a16:creationId xmlns:a16="http://schemas.microsoft.com/office/drawing/2014/main" id="{424BF64E-4432-414B-AD3D-1734263D05B8}"/>
              </a:ext>
            </a:extLst>
          </p:cNvPr>
          <p:cNvSpPr/>
          <p:nvPr/>
        </p:nvSpPr>
        <p:spPr>
          <a:xfrm>
            <a:off x="5205009" y="5270711"/>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94488171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TM04033927[[fn=Main Event]]</Template>
  <TotalTime>1928</TotalTime>
  <Words>1475</Words>
  <Application>Microsoft Office PowerPoint</Application>
  <PresentationFormat>Widescreen</PresentationFormat>
  <Paragraphs>120</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Georgia</vt:lpstr>
      <vt:lpstr>Impact</vt:lpstr>
      <vt:lpstr>Times New Roman</vt:lpstr>
      <vt:lpstr>Wingdings</vt:lpstr>
      <vt:lpstr>Main Event</vt:lpstr>
      <vt:lpstr>PowerPoint Presentation</vt:lpstr>
      <vt:lpstr>PowerPoint Presentation</vt:lpstr>
      <vt:lpstr>PowerPoint Presentation</vt:lpstr>
      <vt:lpstr>PowerPoint Presentation</vt:lpstr>
      <vt:lpstr>PROBLEM STATEMENT</vt:lpstr>
      <vt:lpstr>PowerPoint Presentation</vt:lpstr>
      <vt:lpstr>PowerPoint Presentation</vt:lpstr>
      <vt:lpstr>DESCRIPTION OF THE DATASET</vt:lpstr>
      <vt:lpstr>PowerPoint Presentation</vt:lpstr>
      <vt:lpstr>PowerPoint Presentation</vt:lpstr>
      <vt:lpstr>DATAFLOW DIAGRAM  LEVEL - 0</vt:lpstr>
      <vt:lpstr>LEVEL - 1</vt:lpstr>
      <vt:lpstr>TEST CASES</vt:lpstr>
      <vt:lpstr>PowerPoint Presentation</vt:lpstr>
      <vt:lpstr>PowerPoint Presentation</vt:lpstr>
      <vt:lpstr>PERFORMANCE EVALUATION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NAYAN SURYA</dc:creator>
  <cp:lastModifiedBy>gishnu govind</cp:lastModifiedBy>
  <cp:revision>61</cp:revision>
  <dcterms:created xsi:type="dcterms:W3CDTF">2021-06-23T13:10:24Z</dcterms:created>
  <dcterms:modified xsi:type="dcterms:W3CDTF">2021-08-09T02:04:30Z</dcterms:modified>
</cp:coreProperties>
</file>